
<file path=[Content_Types].xml><?xml version="1.0" encoding="utf-8"?>
<Types xmlns="http://schemas.openxmlformats.org/package/2006/content-types">
  <Default Extension="png" ContentType="image/png"/>
  <Default Extension="rels" ContentType="application/vnd.openxmlformats-package.relationships+xml"/>
  <Default Extension="jpeg" ContentType="image/jpeg"/>
  <Override PartName="/docProps/app.xml" ContentType="application/vnd.openxmlformats-officedocument.extended-properties+xml"/>
  <Override PartName="/docProps/core.xml" ContentType="application/vnd.openxmlformats-package.core-properties+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Generated by Spire.Presentation for .NET -->
<p:presentation xmlns:a="http://schemas.openxmlformats.org/drawingml/2006/main" xmlns:r="http://schemas.openxmlformats.org/officeDocument/2006/relationships" xmlns:p="http://schemas.openxmlformats.org/presentationml/2006/main" saveSubsetFonts="1">
  <p:sldMasterIdLst>
    <p:sldMasterId r:id="rId1" id="2147483648"/>
  </p:sldMasterIdLst>
  <p:sldIdLst>
    <p:sldId r:id="rId7" id="257"/>
    <p:sldId r:id="rId8" id="258"/>
    <p:sldId r:id="rId9" id="259"/>
    <p:sldId r:id="rId10" id="260"/>
    <p:sldId r:id="rId11" id="261"/>
    <p:sldId r:id="rId12" id="262"/>
    <p:sldId r:id="rId13" id="263"/>
    <p:sldId r:id="rId14" id="264"/>
    <p:sldId r:id="rId15" id="265"/>
    <p:sldId r:id="rId16" id="266"/>
    <p:sldId r:id="rId17" id="267"/>
    <p:sldId r:id="rId18" id="268"/>
    <p:sldId r:id="rId19" id="269"/>
    <p:sldId r:id="rId20" id="270"/>
    <p:sldId r:id="rId21" id="271"/>
    <p:sldId r:id="rId22" id="272"/>
    <p:sldId r:id="rId23" id="273"/>
    <p:sldId r:id="rId24" id="274"/>
    <p:sldId r:id="rId25" id="275"/>
    <p:sldId r:id="rId26" id="276"/>
    <p:sldId r:id="rId27" id="277"/>
    <p:sldId r:id="rId28" id="278"/>
    <p:sldId r:id="rId29" id="279"/>
    <p:sldId r:id="rId30" id="280"/>
    <p:sldId r:id="rId31" id="281"/>
    <p:sldId r:id="rId32" id="282"/>
  </p:sldIdLst>
  <p:sldSz cx="12192000" cy="6858000" type="screen16x9"/>
  <p:notesSz cx="6858000" cy="9144000"/>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a="http://schemas.openxmlformats.org/drawingml/2006/main"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0" d="100"/>
          <a:sy n="70" d="100"/>
        </p:scale>
        <p:origin x="-1212" y="-108"/>
      </p:cViewPr>
      <p:guideLst>
        <p:guide orient="horz" pos="2160"/>
        <p:guide pos="2880"/>
      </p:guideLst>
    </p:cSldViewPr>
  </p:slideViewPr>
  <p:notesTextViewPr>
    <p:cViewPr>
      <p:scale>
        <a:sx n="1" d="1"/>
        <a:sy n="1" d="1"/>
      </p:scale>
      <p:origin x="0" y="0"/>
    </p:cViewPr>
  </p:notesTextViewPr>
  <p:gridSpacing cx="72008" cy="72008"/>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4.xml" /><Relationship Id="rId11" Type="http://schemas.openxmlformats.org/officeDocument/2006/relationships/slide" Target="slides/slide5.xml" /><Relationship Id="rId12" Type="http://schemas.openxmlformats.org/officeDocument/2006/relationships/slide" Target="slides/slide6.xml" /><Relationship Id="rId13" Type="http://schemas.openxmlformats.org/officeDocument/2006/relationships/slide" Target="slides/slide7.xml" /><Relationship Id="rId14" Type="http://schemas.openxmlformats.org/officeDocument/2006/relationships/slide" Target="slides/slide8.xml" /><Relationship Id="rId15" Type="http://schemas.openxmlformats.org/officeDocument/2006/relationships/slide" Target="slides/slide9.xml" /><Relationship Id="rId16" Type="http://schemas.openxmlformats.org/officeDocument/2006/relationships/slide" Target="slides/slide10.xml" /><Relationship Id="rId17" Type="http://schemas.openxmlformats.org/officeDocument/2006/relationships/slide" Target="slides/slide11.xml" /><Relationship Id="rId18" Type="http://schemas.openxmlformats.org/officeDocument/2006/relationships/slide" Target="slides/slide12.xml" /><Relationship Id="rId19" Type="http://schemas.openxmlformats.org/officeDocument/2006/relationships/slide" Target="slides/slide13.xml" /><Relationship Id="rId20" Type="http://schemas.openxmlformats.org/officeDocument/2006/relationships/slide" Target="slides/slide14.xml" /><Relationship Id="rId21" Type="http://schemas.openxmlformats.org/officeDocument/2006/relationships/slide" Target="slides/slide15.xml" /><Relationship Id="rId22" Type="http://schemas.openxmlformats.org/officeDocument/2006/relationships/slide" Target="slides/slide16.xml" /><Relationship Id="rId23" Type="http://schemas.openxmlformats.org/officeDocument/2006/relationships/slide" Target="slides/slide17.xml" /><Relationship Id="rId24" Type="http://schemas.openxmlformats.org/officeDocument/2006/relationships/slide" Target="slides/slide18.xml" /><Relationship Id="rId25" Type="http://schemas.openxmlformats.org/officeDocument/2006/relationships/slide" Target="slides/slide19.xml" /><Relationship Id="rId26" Type="http://schemas.openxmlformats.org/officeDocument/2006/relationships/slide" Target="slides/slide20.xml" /><Relationship Id="rId27" Type="http://schemas.openxmlformats.org/officeDocument/2006/relationships/slide" Target="slides/slide21.xml" /><Relationship Id="rId28" Type="http://schemas.openxmlformats.org/officeDocument/2006/relationships/slide" Target="slides/slide22.xml" /><Relationship Id="rId29" Type="http://schemas.openxmlformats.org/officeDocument/2006/relationships/slide" Target="slides/slide23.xml" /><Relationship Id="rId3" Type="http://schemas.openxmlformats.org/officeDocument/2006/relationships/presProps" Target="presProps.xml" /><Relationship Id="rId30" Type="http://schemas.openxmlformats.org/officeDocument/2006/relationships/slide" Target="slides/slide24.xml" /><Relationship Id="rId31" Type="http://schemas.openxmlformats.org/officeDocument/2006/relationships/slide" Target="slides/slide25.xml" /><Relationship Id="rId32" Type="http://schemas.openxmlformats.org/officeDocument/2006/relationships/slide" Target="slides/slide26.xml" /><Relationship Id="rId33" Type="http://schemas.openxmlformats.org/officeDocument/2006/relationships/tags" Target="tags/tag1.xml" /><Relationship Id="rId4" Type="http://schemas.openxmlformats.org/officeDocument/2006/relationships/viewProps" Target="viewProps.xml" /><Relationship Id="rId5" Type="http://schemas.openxmlformats.org/officeDocument/2006/relationships/theme" Target="theme/theme1.xml" /><Relationship Id="rId6" Type="http://schemas.openxmlformats.org/officeDocument/2006/relationships/tableStyles" Target="tableStyles.xml" /><Relationship Id="rId7" Type="http://schemas.openxmlformats.org/officeDocument/2006/relationships/slide" Target="slides/slide1.xml" /><Relationship Id="rId8" Type="http://schemas.openxmlformats.org/officeDocument/2006/relationships/slide" Target="slides/slide2.xml" /><Relationship Id="rId9" Type="http://schemas.openxmlformats.org/officeDocument/2006/relationships/slide" Target="slides/slide3.xml" /></Relationship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1"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1" smtClean="0"/>
              <a:t>Click to edit Master subtitle style</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t>3/4/2014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t>‹#›</a:t>
            </a:fld>
            <a:endParaRPr lang="en-US"/>
          </a:p>
        </p:txBody>
      </p:sp>
    </p:spTree>
  </p:cSld>
  <p:clrMapOvr>
    <a:masterClrMapping/>
  </p:clrMapOvr>
  <p:transition spd="fast"/>
  <p:timing>
    <p:tnLst>
      <p:par>
        <p:cTn id="1"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1"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dirty="1" smtClean="0"/>
              <a:t>Click to edit Master text styles</a:t>
            </a:r>
          </a:p>
          <a:p>
            <a:pPr lvl="1"/>
            <a:r>
              <a:rPr lang="en-US" dirty="1" smtClean="0"/>
              <a:t>Second level</a:t>
            </a:r>
          </a:p>
          <a:p>
            <a:pPr lvl="2"/>
            <a:r>
              <a:rPr lang="en-US" dirty="1" smtClean="0"/>
              <a:t>Third level</a:t>
            </a:r>
          </a:p>
          <a:p>
            <a:pPr lvl="3"/>
            <a:r>
              <a:rPr lang="en-US" dirty="1" smtClean="0"/>
              <a:t>Fourth level</a:t>
            </a:r>
          </a:p>
          <a:p>
            <a:pPr lvl="4"/>
            <a:r>
              <a:rPr lang="en-US" dirty="1" smtClean="0"/>
              <a:t>Fifth level</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t>3/4/2014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t>‹#›</a:t>
            </a:fld>
            <a:endParaRPr lang="en-US"/>
          </a:p>
        </p:txBody>
      </p:sp>
    </p:spTree>
  </p:cSld>
  <p:clrMapOvr>
    <a:masterClrMapping/>
  </p:clrMapOvr>
  <p:transition spd="fast"/>
  <p:timing>
    <p:tnLst>
      <p:par>
        <p:cTn id="1"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dirty="1"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dirty="1" smtClean="0"/>
              <a:t>Click to edit Master text styles</a:t>
            </a:r>
          </a:p>
          <a:p>
            <a:pPr lvl="1"/>
            <a:r>
              <a:rPr lang="en-US" dirty="1" smtClean="0"/>
              <a:t>Second level</a:t>
            </a:r>
          </a:p>
          <a:p>
            <a:pPr lvl="2"/>
            <a:r>
              <a:rPr lang="en-US" dirty="1" smtClean="0"/>
              <a:t>Third level</a:t>
            </a:r>
          </a:p>
          <a:p>
            <a:pPr lvl="3"/>
            <a:r>
              <a:rPr lang="en-US" dirty="1" smtClean="0"/>
              <a:t>Fourth level</a:t>
            </a:r>
          </a:p>
          <a:p>
            <a:pPr lvl="4"/>
            <a:r>
              <a:rPr lang="en-US" dirty="1" smtClean="0"/>
              <a:t>Fifth level</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t>3/4/2014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t>‹#›</a:t>
            </a:fld>
            <a:endParaRPr lang="en-US"/>
          </a:p>
        </p:txBody>
      </p:sp>
    </p:spTree>
  </p:cSld>
  <p:clrMapOvr>
    <a:masterClrMapping/>
  </p:clrMapOvr>
  <p:transition spd="fast"/>
  <p:timing>
    <p:tnLst>
      <p:par>
        <p:cTn id="1"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1" smtClean="0"/>
              <a:t>Click to edit Master title style</a:t>
            </a:r>
            <a:endParaRPr lang="en-US"/>
          </a:p>
        </p:txBody>
      </p:sp>
      <p:sp>
        <p:nvSpPr>
          <p:cNvPr id="3" name="Content Placeholder 2"/>
          <p:cNvSpPr>
            <a:spLocks noGrp="1"/>
          </p:cNvSpPr>
          <p:nvPr>
            <p:ph type="obj" idx="1"/>
          </p:nvPr>
        </p:nvSpPr>
        <p:spPr/>
        <p:txBody>
          <a:bodyPr/>
          <a:lstStyle/>
          <a:p>
            <a:pPr lvl="0"/>
            <a:r>
              <a:rPr lang="en-US" dirty="1" smtClean="0"/>
              <a:t>Click to edit Master text styles</a:t>
            </a:r>
          </a:p>
          <a:p>
            <a:pPr lvl="1"/>
            <a:r>
              <a:rPr lang="en-US" dirty="1" smtClean="0"/>
              <a:t>Second level</a:t>
            </a:r>
          </a:p>
          <a:p>
            <a:pPr lvl="2"/>
            <a:r>
              <a:rPr lang="en-US" dirty="1" smtClean="0"/>
              <a:t>Third level</a:t>
            </a:r>
          </a:p>
          <a:p>
            <a:pPr lvl="3"/>
            <a:r>
              <a:rPr lang="en-US" dirty="1" smtClean="0"/>
              <a:t>Fourth level</a:t>
            </a:r>
          </a:p>
          <a:p>
            <a:pPr lvl="4"/>
            <a:r>
              <a:rPr lang="en-US" dirty="1" smtClean="0"/>
              <a:t>Fifth level</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t>3/4/2014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t>‹#›</a:t>
            </a:fld>
            <a:endParaRPr lang="en-US"/>
          </a:p>
        </p:txBody>
      </p:sp>
    </p:spTree>
  </p:cSld>
  <p:clrMapOvr>
    <a:masterClrMapping/>
  </p:clrMapOvr>
  <p:transition spd="fast"/>
  <p:timing>
    <p:tnLst>
      <p:par>
        <p:cTn id="1"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1"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1" smtClean="0"/>
              <a:t>Click to edit Master text styles</a:t>
            </a:r>
          </a:p>
        </p:txBody>
      </p:sp>
      <p:sp>
        <p:nvSpPr>
          <p:cNvPr id="4" name="Date Placeholder 3"/>
          <p:cNvSpPr>
            <a:spLocks noGrp="1"/>
          </p:cNvSpPr>
          <p:nvPr>
            <p:ph type="dt" sz="half" idx="10"/>
          </p:nvPr>
        </p:nvSpPr>
        <p:spPr/>
        <p:txBody>
          <a:bodyPr/>
          <a:lstStyle/>
          <a:p>
            <a:fld id="{E8FD0B7A-F5DD-4F40-B4CB-3B2C354B893A}" type="datetimeFigureOut">
              <a:rPr lang="en-US" smtClean="0"/>
              <a:t>3/4/2014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t>‹#›</a:t>
            </a:fld>
            <a:endParaRPr lang="en-US"/>
          </a:p>
        </p:txBody>
      </p:sp>
    </p:spTree>
  </p:cSld>
  <p:clrMapOvr>
    <a:masterClrMapping/>
  </p:clrMapOvr>
  <p:transition spd="fast"/>
  <p:timing>
    <p:tnLst>
      <p:par>
        <p:cTn id="1"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1" smtClean="0"/>
              <a:t>Click to edit Master title style</a:t>
            </a:r>
            <a:endParaRPr lang="en-US"/>
          </a:p>
        </p:txBody>
      </p:sp>
      <p:sp>
        <p:nvSpPr>
          <p:cNvPr id="3" name="Content Placeholder 2"/>
          <p:cNvSpPr>
            <a:spLocks noGrp="1"/>
          </p:cNvSpPr>
          <p:nvPr>
            <p:ph type="obj"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1" smtClean="0"/>
              <a:t>Click to edit Master text styles</a:t>
            </a:r>
          </a:p>
          <a:p>
            <a:pPr lvl="1"/>
            <a:r>
              <a:rPr lang="en-US" dirty="1" smtClean="0"/>
              <a:t>Second level</a:t>
            </a:r>
          </a:p>
          <a:p>
            <a:pPr lvl="2"/>
            <a:r>
              <a:rPr lang="en-US" dirty="1" smtClean="0"/>
              <a:t>Third level</a:t>
            </a:r>
          </a:p>
          <a:p>
            <a:pPr lvl="3"/>
            <a:r>
              <a:rPr lang="en-US" dirty="1" smtClean="0"/>
              <a:t>Fourth level</a:t>
            </a:r>
          </a:p>
          <a:p>
            <a:pPr lvl="4"/>
            <a:r>
              <a:rPr lang="en-US" dirty="1" smtClean="0"/>
              <a:t>Fifth level</a:t>
            </a:r>
            <a:endParaRPr lang="en-US"/>
          </a:p>
        </p:txBody>
      </p:sp>
      <p:sp>
        <p:nvSpPr>
          <p:cNvPr id="4" name="Content Placeholder 3"/>
          <p:cNvSpPr>
            <a:spLocks noGrp="1"/>
          </p:cNvSpPr>
          <p:nvPr>
            <p:ph type="obj"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1" smtClean="0"/>
              <a:t>Click to edit Master text styles</a:t>
            </a:r>
          </a:p>
          <a:p>
            <a:pPr lvl="1"/>
            <a:r>
              <a:rPr lang="en-US" dirty="1" smtClean="0"/>
              <a:t>Second level</a:t>
            </a:r>
          </a:p>
          <a:p>
            <a:pPr lvl="2"/>
            <a:r>
              <a:rPr lang="en-US" dirty="1" smtClean="0"/>
              <a:t>Third level</a:t>
            </a:r>
          </a:p>
          <a:p>
            <a:pPr lvl="3"/>
            <a:r>
              <a:rPr lang="en-US" dirty="1" smtClean="0"/>
              <a:t>Fourth level</a:t>
            </a:r>
          </a:p>
          <a:p>
            <a:pPr lvl="4"/>
            <a:r>
              <a:rPr lang="en-US" dirty="1" smtClean="0"/>
              <a:t>Fifth level</a:t>
            </a:r>
            <a:endParaRPr lang="en-US"/>
          </a:p>
        </p:txBody>
      </p:sp>
      <p:sp>
        <p:nvSpPr>
          <p:cNvPr id="5" name="Date Placeholder 4"/>
          <p:cNvSpPr>
            <a:spLocks noGrp="1"/>
          </p:cNvSpPr>
          <p:nvPr>
            <p:ph type="dt" sz="half" idx="10"/>
          </p:nvPr>
        </p:nvSpPr>
        <p:spPr/>
        <p:txBody>
          <a:bodyPr/>
          <a:lstStyle/>
          <a:p>
            <a:fld id="{E8FD0B7A-F5DD-4F40-B4CB-3B2C354B893A}" type="datetimeFigureOut">
              <a:rPr lang="en-US" smtClean="0"/>
              <a:t>3/4/2014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t>‹#›</a:t>
            </a:fld>
            <a:endParaRPr lang="en-US"/>
          </a:p>
        </p:txBody>
      </p:sp>
    </p:spTree>
  </p:cSld>
  <p:clrMapOvr>
    <a:masterClrMapping/>
  </p:clrMapOvr>
  <p:transition spd="fast"/>
  <p:timing>
    <p:tnLst>
      <p:par>
        <p:cTn id="1"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1"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1" smtClean="0"/>
              <a:t>Click to edit Master text styles</a:t>
            </a:r>
          </a:p>
        </p:txBody>
      </p:sp>
      <p:sp>
        <p:nvSpPr>
          <p:cNvPr id="4" name="Content Placeholder 3"/>
          <p:cNvSpPr>
            <a:spLocks noGrp="1"/>
          </p:cNvSpPr>
          <p:nvPr>
            <p:ph type="obj"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1" smtClean="0"/>
              <a:t>Click to edit Master text styles</a:t>
            </a:r>
          </a:p>
          <a:p>
            <a:pPr lvl="1"/>
            <a:r>
              <a:rPr lang="en-US" dirty="1" smtClean="0"/>
              <a:t>Second level</a:t>
            </a:r>
          </a:p>
          <a:p>
            <a:pPr lvl="2"/>
            <a:r>
              <a:rPr lang="en-US" dirty="1" smtClean="0"/>
              <a:t>Third level</a:t>
            </a:r>
          </a:p>
          <a:p>
            <a:pPr lvl="3"/>
            <a:r>
              <a:rPr lang="en-US" dirty="1" smtClean="0"/>
              <a:t>Fourth level</a:t>
            </a:r>
          </a:p>
          <a:p>
            <a:pPr lvl="4"/>
            <a:r>
              <a:rPr lang="en-US" dirty="1"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1" smtClean="0"/>
              <a:t>Click to edit Master text styles</a:t>
            </a:r>
          </a:p>
        </p:txBody>
      </p:sp>
      <p:sp>
        <p:nvSpPr>
          <p:cNvPr id="6" name="Content Placeholder 5"/>
          <p:cNvSpPr>
            <a:spLocks noGrp="1"/>
          </p:cNvSpPr>
          <p:nvPr>
            <p:ph type="obj"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1" smtClean="0"/>
              <a:t>Click to edit Master text styles</a:t>
            </a:r>
          </a:p>
          <a:p>
            <a:pPr lvl="1"/>
            <a:r>
              <a:rPr lang="en-US" dirty="1" smtClean="0"/>
              <a:t>Second level</a:t>
            </a:r>
          </a:p>
          <a:p>
            <a:pPr lvl="2"/>
            <a:r>
              <a:rPr lang="en-US" dirty="1" smtClean="0"/>
              <a:t>Third level</a:t>
            </a:r>
          </a:p>
          <a:p>
            <a:pPr lvl="3"/>
            <a:r>
              <a:rPr lang="en-US" dirty="1" smtClean="0"/>
              <a:t>Fourth level</a:t>
            </a:r>
          </a:p>
          <a:p>
            <a:pPr lvl="4"/>
            <a:r>
              <a:rPr lang="en-US" dirty="1" smtClean="0"/>
              <a:t>Fifth level</a:t>
            </a:r>
            <a:endParaRPr lang="en-US"/>
          </a:p>
        </p:txBody>
      </p:sp>
      <p:sp>
        <p:nvSpPr>
          <p:cNvPr id="7" name="Date Placeholder 6"/>
          <p:cNvSpPr>
            <a:spLocks noGrp="1"/>
          </p:cNvSpPr>
          <p:nvPr>
            <p:ph type="dt" sz="half" idx="10"/>
          </p:nvPr>
        </p:nvSpPr>
        <p:spPr/>
        <p:txBody>
          <a:bodyPr/>
          <a:lstStyle/>
          <a:p>
            <a:fld id="{E8FD0B7A-F5DD-4F40-B4CB-3B2C354B893A}" type="datetimeFigureOut">
              <a:rPr lang="en-US" smtClean="0"/>
              <a:t>3/4/2014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AE1883-0942-4AA3-9DB2-9C7C3A0314B1}" type="slidenum">
              <a:rPr lang="en-US" smtClean="0"/>
              <a:t>‹#›</a:t>
            </a:fld>
            <a:endParaRPr lang="en-US"/>
          </a:p>
        </p:txBody>
      </p:sp>
    </p:spTree>
  </p:cSld>
  <p:clrMapOvr>
    <a:masterClrMapping/>
  </p:clrMapOvr>
  <p:transition spd="fast"/>
  <p:timing>
    <p:tnLst>
      <p:par>
        <p:cTn id="1"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1" smtClean="0"/>
              <a:t>Click to edit Master title style</a:t>
            </a:r>
            <a:endParaRPr lang="en-US"/>
          </a:p>
        </p:txBody>
      </p:sp>
      <p:sp>
        <p:nvSpPr>
          <p:cNvPr id="3" name="Date Placeholder 2"/>
          <p:cNvSpPr>
            <a:spLocks noGrp="1"/>
          </p:cNvSpPr>
          <p:nvPr>
            <p:ph type="dt" sz="half" idx="10"/>
          </p:nvPr>
        </p:nvSpPr>
        <p:spPr/>
        <p:txBody>
          <a:bodyPr/>
          <a:lstStyle/>
          <a:p>
            <a:fld id="{E8FD0B7A-F5DD-4F40-B4CB-3B2C354B893A}" type="datetimeFigureOut">
              <a:rPr lang="en-US" smtClean="0"/>
              <a:t>3/4/2014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AE1883-0942-4AA3-9DB2-9C7C3A0314B1}" type="slidenum">
              <a:rPr lang="en-US" smtClean="0"/>
              <a:t>‹#›</a:t>
            </a:fld>
            <a:endParaRPr lang="en-US"/>
          </a:p>
        </p:txBody>
      </p:sp>
    </p:spTree>
  </p:cSld>
  <p:clrMapOvr>
    <a:masterClrMapping/>
  </p:clrMapOvr>
  <p:transition spd="fast"/>
  <p:timing>
    <p:tnLst>
      <p:par>
        <p:cTn id="1"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0"/>
            <a:ext cx="2844800" cy="365125"/>
          </a:xfrm>
        </p:spPr>
        <p:txBody>
          <a:bodyPr/>
          <a:lstStyle/>
          <a:p>
            <a:fld id="{E8FD0B7A-F5DD-4F40-B4CB-3B2C354B893A}" type="datetimeFigureOut">
              <a:rPr lang="en-US" smtClean="0"/>
              <a:t>3/4/2014</a:t>
            </a:fld>
            <a:endParaRPr lang="en-US"/>
          </a:p>
        </p:txBody>
      </p:sp>
      <p:sp>
        <p:nvSpPr>
          <p:cNvPr id="3" name="Footer Placeholder 2"/>
          <p:cNvSpPr>
            <a:spLocks noGrp="1"/>
          </p:cNvSpPr>
          <p:nvPr>
            <p:ph type="ftr" sz="quarter" idx="11"/>
          </p:nvPr>
        </p:nvSpPr>
        <p:spPr>
          <a:xfrm>
            <a:off x="4165600" y="6356350"/>
            <a:ext cx="3860800" cy="365125"/>
          </a:xfrm>
        </p:spPr>
        <p:txBody>
          <a:bodyPr/>
          <a:lstStyle/>
          <a:p>
            <a:endParaRPr lang="en-US"/>
          </a:p>
        </p:txBody>
      </p:sp>
      <p:sp>
        <p:nvSpPr>
          <p:cNvPr id="4" name="Slide Number Placeholder 3"/>
          <p:cNvSpPr>
            <a:spLocks noGrp="1"/>
          </p:cNvSpPr>
          <p:nvPr>
            <p:ph type="sldNum" sz="quarter" idx="12"/>
          </p:nvPr>
        </p:nvSpPr>
        <p:spPr>
          <a:xfrm>
            <a:off x="8737600" y="6356350"/>
            <a:ext cx="2844800" cy="365125"/>
          </a:xfrm>
        </p:spPr>
        <p:txBody>
          <a:bodyPr/>
          <a:lstStyle/>
          <a:p>
            <a:fld id="{93AE1883-0942-4AA3-9DB2-9C7C3A0314B1}" type="slidenum">
              <a:rPr lang="en-US" smtClean="0"/>
              <a:t>‹#›</a:t>
            </a:fld>
            <a:endParaRPr lang="en-US"/>
          </a:p>
        </p:txBody>
      </p:sp>
    </p:spTree>
  </p:cSld>
  <p:clrMapOvr>
    <a:masterClrMapping/>
  </p:clrMapOvr>
  <p:transition spd="fast"/>
  <p:timing>
    <p:tnLst>
      <p:par>
        <p:cTn id="1"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dirty="1" smtClean="0"/>
              <a:t>Click to edit Master title style</a:t>
            </a:r>
            <a:endParaRPr lang="en-US"/>
          </a:p>
        </p:txBody>
      </p:sp>
      <p:sp>
        <p:nvSpPr>
          <p:cNvPr id="3" name="Content Placeholder 2"/>
          <p:cNvSpPr>
            <a:spLocks noGrp="1"/>
          </p:cNvSpPr>
          <p:nvPr>
            <p:ph type="obj"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1" smtClean="0"/>
              <a:t>Click to edit Master text styles</a:t>
            </a:r>
          </a:p>
          <a:p>
            <a:pPr lvl="1"/>
            <a:r>
              <a:rPr lang="en-US" dirty="1" smtClean="0"/>
              <a:t>Second level</a:t>
            </a:r>
          </a:p>
          <a:p>
            <a:pPr lvl="2"/>
            <a:r>
              <a:rPr lang="en-US" dirty="1" smtClean="0"/>
              <a:t>Third level</a:t>
            </a:r>
          </a:p>
          <a:p>
            <a:pPr lvl="3"/>
            <a:r>
              <a:rPr lang="en-US" dirty="1" smtClean="0"/>
              <a:t>Fourth level</a:t>
            </a:r>
          </a:p>
          <a:p>
            <a:pPr lvl="4"/>
            <a:r>
              <a:rPr lang="en-US" dirty="1"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1" smtClean="0"/>
              <a:t>Click to edit Master text styles</a:t>
            </a:r>
          </a:p>
        </p:txBody>
      </p:sp>
      <p:sp>
        <p:nvSpPr>
          <p:cNvPr id="5" name="Date Placeholder 4"/>
          <p:cNvSpPr>
            <a:spLocks noGrp="1"/>
          </p:cNvSpPr>
          <p:nvPr>
            <p:ph type="dt" sz="half" idx="10"/>
          </p:nvPr>
        </p:nvSpPr>
        <p:spPr/>
        <p:txBody>
          <a:bodyPr/>
          <a:lstStyle/>
          <a:p>
            <a:fld id="{E8FD0B7A-F5DD-4F40-B4CB-3B2C354B893A}" type="datetimeFigureOut">
              <a:rPr lang="en-US" smtClean="0"/>
              <a:t>3/4/2014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t>‹#›</a:t>
            </a:fld>
            <a:endParaRPr lang="en-US"/>
          </a:p>
        </p:txBody>
      </p:sp>
    </p:spTree>
  </p:cSld>
  <p:clrMapOvr>
    <a:masterClrMapping/>
  </p:clrMapOvr>
  <p:transition spd="fast"/>
  <p:timing>
    <p:tnLst>
      <p:par>
        <p:cTn id="1"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dirty="1"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1" smtClean="0"/>
              <a:t>Click to edit Master text styles</a:t>
            </a:r>
          </a:p>
        </p:txBody>
      </p:sp>
      <p:sp>
        <p:nvSpPr>
          <p:cNvPr id="5" name="Date Placeholder 4"/>
          <p:cNvSpPr>
            <a:spLocks noGrp="1"/>
          </p:cNvSpPr>
          <p:nvPr>
            <p:ph type="dt" sz="half" idx="10"/>
          </p:nvPr>
        </p:nvSpPr>
        <p:spPr/>
        <p:txBody>
          <a:bodyPr/>
          <a:lstStyle/>
          <a:p>
            <a:fld id="{E8FD0B7A-F5DD-4F40-B4CB-3B2C354B893A}" type="datetimeFigureOut">
              <a:rPr lang="en-US" smtClean="0"/>
              <a:t>3/4/2014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t>‹#›</a:t>
            </a:fld>
            <a:endParaRPr lang="en-US"/>
          </a:p>
        </p:txBody>
      </p:sp>
    </p:spTree>
  </p:cSld>
  <p:clrMapOvr>
    <a:masterClrMapping/>
  </p:clrMapOvr>
  <p:transition spd="fast"/>
  <p:timing>
    <p:tnLst>
      <p:par>
        <p:cTn id="1" restart="never" nodeType="tmRoot"/>
      </p:par>
    </p:tnLst>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p:spPr>
        <p:txBody>
          <a:bodyPr vert="horz" lIns="91440" tIns="45720" rIns="91440" bIns="45720" rtlCol="0" anchor="ctr">
            <a:normAutofit/>
          </a:bodyPr>
          <a:lstStyle/>
          <a:p>
            <a:r>
              <a:rPr lang="en-US" dirty="1"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p:spPr>
        <p:txBody>
          <a:bodyPr vert="horz" lIns="91440" tIns="45720" rIns="91440" bIns="45720" rtlCol="0">
            <a:normAutofit/>
          </a:bodyPr>
          <a:lstStyle/>
          <a:p>
            <a:pPr lvl="0"/>
            <a:r>
              <a:rPr lang="en-US" dirty="1" smtClean="0"/>
              <a:t>Click to edit Master text styles</a:t>
            </a:r>
          </a:p>
          <a:p>
            <a:pPr lvl="1"/>
            <a:r>
              <a:rPr lang="en-US" dirty="1" smtClean="0"/>
              <a:t>Second level</a:t>
            </a:r>
          </a:p>
          <a:p>
            <a:pPr lvl="2"/>
            <a:r>
              <a:rPr lang="en-US" dirty="1" smtClean="0"/>
              <a:t>Third level</a:t>
            </a:r>
          </a:p>
          <a:p>
            <a:pPr lvl="3"/>
            <a:r>
              <a:rPr lang="en-US" dirty="1" smtClean="0"/>
              <a:t>Fourth level</a:t>
            </a:r>
          </a:p>
          <a:p>
            <a:pPr lvl="4"/>
            <a:r>
              <a:rPr lang="en-US" dirty="1" smtClean="0"/>
              <a:t>Fifth level</a:t>
            </a:r>
            <a:endParaRPr lang="en-US"/>
          </a:p>
        </p:txBody>
      </p:sp>
      <p:sp>
        <p:nvSpPr>
          <p:cNvPr id="4" name="Date Placeholder 3"/>
          <p:cNvSpPr>
            <a:spLocks noGrp="1"/>
          </p:cNvSpPr>
          <p:nvPr>
            <p:ph type="dt" sz="half" idx="2"/>
          </p:nvPr>
        </p:nvSpPr>
        <p:spPr>
          <a:xfrm>
            <a:off x="457200" y="6356350"/>
            <a:ext cx="2133600" cy="365125"/>
          </a:xfrm>
          <a:prstGeom prst="rect"/>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3/4/2014</a:t>
            </a:fld>
            <a:endParaRPr lang="en-US"/>
          </a:p>
        </p:txBody>
      </p:sp>
      <p:sp>
        <p:nvSpPr>
          <p:cNvPr id="5" name="Footer Placeholder 4"/>
          <p:cNvSpPr>
            <a:spLocks noGrp="1"/>
          </p:cNvSpPr>
          <p:nvPr>
            <p:ph type="ftr" sz="quarter" idx="3"/>
          </p:nvPr>
        </p:nvSpPr>
        <p:spPr>
          <a:xfrm>
            <a:off x="3124200" y="6356350"/>
            <a:ext cx="2895600" cy="365125"/>
          </a:xfrm>
          <a:prstGeom prst="rect"/>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fast"/>
  <p:timing>
    <p:tnLst>
      <p:par>
        <p:cTn id="1"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png"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7.png" /><Relationship Id="rId3" Type="http://schemas.openxmlformats.org/officeDocument/2006/relationships/image" Target="../media/image6.png"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4.png" /><Relationship Id="rId3" Type="http://schemas.openxmlformats.org/officeDocument/2006/relationships/image" Target="../media/image5.png"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7.png" /><Relationship Id="rId3" Type="http://schemas.openxmlformats.org/officeDocument/2006/relationships/image" Target="../media/image11.png" /><Relationship Id="rId4" Type="http://schemas.openxmlformats.org/officeDocument/2006/relationships/image" Target="../media/image12.png" /><Relationship Id="rId5" Type="http://schemas.openxmlformats.org/officeDocument/2006/relationships/image" Target="../media/image13.png" /><Relationship Id="rId6" Type="http://schemas.openxmlformats.org/officeDocument/2006/relationships/image" Target="../media/image6.png"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7.png" /><Relationship Id="rId3" Type="http://schemas.openxmlformats.org/officeDocument/2006/relationships/image" Target="../media/image6.png"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4.png" /><Relationship Id="rId3" Type="http://schemas.openxmlformats.org/officeDocument/2006/relationships/image" Target="../media/image5.png"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7.png" /><Relationship Id="rId3" Type="http://schemas.openxmlformats.org/officeDocument/2006/relationships/image" Target="../media/image6.png"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7.png" /><Relationship Id="rId3" Type="http://schemas.openxmlformats.org/officeDocument/2006/relationships/image" Target="../media/image6.png"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7.png" /><Relationship Id="rId3" Type="http://schemas.openxmlformats.org/officeDocument/2006/relationships/image" Target="../media/image6.png"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4.png" /><Relationship Id="rId3" Type="http://schemas.openxmlformats.org/officeDocument/2006/relationships/image" Target="../media/image5.png"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7.png" /><Relationship Id="rId3" Type="http://schemas.openxmlformats.org/officeDocument/2006/relationships/image" Target="../media/image6.png"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png" /><Relationship Id="rId3" Type="http://schemas.openxmlformats.org/officeDocument/2006/relationships/image" Target="../media/image2.png"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7.png" /><Relationship Id="rId3" Type="http://schemas.openxmlformats.org/officeDocument/2006/relationships/image" Target="../media/image6.png"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7.png" /><Relationship Id="rId3" Type="http://schemas.openxmlformats.org/officeDocument/2006/relationships/image" Target="../media/image6.png"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4.png" /><Relationship Id="rId3" Type="http://schemas.openxmlformats.org/officeDocument/2006/relationships/image" Target="../media/image5.png"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7.png" /><Relationship Id="rId3" Type="http://schemas.openxmlformats.org/officeDocument/2006/relationships/image" Target="../media/image6.png"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7.png" /><Relationship Id="rId3" Type="http://schemas.openxmlformats.org/officeDocument/2006/relationships/image" Target="../media/image14.png" /><Relationship Id="rId4" Type="http://schemas.openxmlformats.org/officeDocument/2006/relationships/image" Target="../media/image15.png" /><Relationship Id="rId5" Type="http://schemas.openxmlformats.org/officeDocument/2006/relationships/image" Target="../media/image16.png" /><Relationship Id="rId6" Type="http://schemas.openxmlformats.org/officeDocument/2006/relationships/image" Target="../media/image6.png" /></Relationships>
</file>

<file path=ppt/slides/_rels/slide25.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7.png" /><Relationship Id="rId3" Type="http://schemas.openxmlformats.org/officeDocument/2006/relationships/image" Target="../media/image6.png" /></Relationships>
</file>

<file path=ppt/slides/_rels/slide26.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png"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4.png" /><Relationship Id="rId3" Type="http://schemas.openxmlformats.org/officeDocument/2006/relationships/image" Target="../media/image5.png"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7.png" /><Relationship Id="rId3" Type="http://schemas.openxmlformats.org/officeDocument/2006/relationships/image" Target="../media/image6.png"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7.png" /><Relationship Id="rId3" Type="http://schemas.openxmlformats.org/officeDocument/2006/relationships/image" Target="../media/image6.png"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7.png" /><Relationship Id="rId3" Type="http://schemas.openxmlformats.org/officeDocument/2006/relationships/image" Target="../media/image8.png" /><Relationship Id="rId4" Type="http://schemas.openxmlformats.org/officeDocument/2006/relationships/image" Target="../media/image9.png" /><Relationship Id="rId5" Type="http://schemas.openxmlformats.org/officeDocument/2006/relationships/image" Target="../media/image10.png" /><Relationship Id="rId6" Type="http://schemas.openxmlformats.org/officeDocument/2006/relationships/image" Target="../media/image6.png"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4.png" /><Relationship Id="rId3" Type="http://schemas.openxmlformats.org/officeDocument/2006/relationships/image" Target="../media/image5.png"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7.png" /><Relationship Id="rId3" Type="http://schemas.openxmlformats.org/officeDocument/2006/relationships/image" Target="../media/image6.png"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7.png" /><Relationship Id="rId3" Type="http://schemas.openxmlformats.org/officeDocument/2006/relationships/image" Target="../media/image6.png"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a:blip r:embed="rId2"/>
          <a:srcRect/>
          <a:stretch>
            <a:fillRect/>
          </a:stretch>
        </a:blipFill>
      </p:bgPr>
    </p:bg>
    <p:spTree>
      <p:nvGrpSpPr>
        <p:cNvPr id="1" name=""/>
        <p:cNvGrpSpPr/>
        <p:nvPr/>
      </p:nvGrpSpPr>
      <p:grpSpPr>
        <a:xfrm>
          <a:off x="0" y="0"/>
          <a:ext cx="0" cy="0"/>
          <a:chOff x="0" y="0"/>
          <a:chExt cx="0" cy="0"/>
        </a:xfrm>
      </p:grpSpPr>
      <p:sp>
        <p:nvSpPr>
          <p:cNvPr id="2" name="New shape"/>
          <p:cNvSpPr/>
          <p:nvPr/>
        </p:nvSpPr>
        <p:spPr>
          <a:xfrm>
            <a:off x="611778" y="1514467"/>
            <a:ext cx="11038043" cy="1189909"/>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4800" b="1" i="0" dirty="1">
                <a:solidFill>
                  <a:srgbClr val="000000"/>
                </a:solidFill>
                <a:latin typeface="微软雅黑"/>
              </a:rPr>
              <a:t>LLaMA模型性能与参数量研究</a:t>
            </a:r>
          </a:p>
        </p:txBody>
      </p:sp>
      <p:sp>
        <p:nvSpPr>
          <p:cNvPr id="3" name="New shape"/>
          <p:cNvSpPr/>
          <p:nvPr/>
        </p:nvSpPr>
        <p:spPr>
          <a:xfrm>
            <a:off x="622800" y="3101012"/>
            <a:ext cx="11016000" cy="0"/>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p:txBody>
      </p:sp>
      <p:sp>
        <p:nvSpPr>
          <p:cNvPr id="4" name="New shape"/>
          <p:cNvSpPr/>
          <p:nvPr/>
        </p:nvSpPr>
        <p:spPr>
          <a:xfrm>
            <a:off x="611778" y="3101012"/>
            <a:ext cx="11038043" cy="77801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3000" b="1" i="0" dirty="1">
                <a:solidFill>
                  <a:srgbClr val="E45E03"/>
                </a:solidFill>
                <a:latin typeface="微软雅黑"/>
              </a:rPr>
              <a:t>挑战传统认知，优化模型设计</a:t>
            </a:r>
          </a:p>
        </p:txBody>
      </p:sp>
      <p:sp>
        <p:nvSpPr>
          <p:cNvPr id="5" name="New shape"/>
          <p:cNvSpPr/>
          <p:nvPr/>
        </p:nvSpPr>
        <p:spPr>
          <a:xfrm>
            <a:off x="622800" y="4138369"/>
            <a:ext cx="11016000" cy="0"/>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p:txBody>
      </p:sp>
      <p:sp>
        <p:nvSpPr>
          <p:cNvPr id="6" name="New shape"/>
          <p:cNvSpPr/>
          <p:nvPr/>
        </p:nvSpPr>
        <p:spPr>
          <a:xfrm>
            <a:off x="622800" y="4138369"/>
            <a:ext cx="11016000" cy="0"/>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p:txBody>
      </p:sp>
      <p:sp>
        <p:nvSpPr>
          <p:cNvPr id="7" name="New shape"/>
          <p:cNvSpPr/>
          <p:nvPr/>
        </p:nvSpPr>
        <p:spPr>
          <a:xfrm>
            <a:off x="622800" y="4138369"/>
            <a:ext cx="11016000" cy="0"/>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p:txBody>
      </p:sp>
      <p:sp>
        <p:nvSpPr>
          <p:cNvPr id="8" name="New shape"/>
          <p:cNvSpPr/>
          <p:nvPr/>
        </p:nvSpPr>
        <p:spPr>
          <a:xfrm>
            <a:off x="611778" y="4138368"/>
            <a:ext cx="11038043" cy="45193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1575" b="0" i="0" dirty="1">
                <a:solidFill>
                  <a:srgbClr val="000000"/>
                </a:solidFill>
                <a:latin typeface="微软雅黑"/>
              </a:rPr>
              <a:t>作者：讯飞智文</a:t>
            </a:r>
          </a:p>
        </p:txBody>
      </p:sp>
      <p:sp>
        <p:nvSpPr>
          <p:cNvPr id="9" name="New shape"/>
          <p:cNvSpPr/>
          <p:nvPr/>
        </p:nvSpPr>
        <p:spPr>
          <a:xfrm>
            <a:off x="611778" y="4740950"/>
            <a:ext cx="11038043" cy="45193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1575" b="0" i="0" dirty="1">
                <a:solidFill>
                  <a:srgbClr val="000000"/>
                </a:solidFill>
                <a:latin typeface="微软雅黑"/>
              </a:rPr>
              <a:t>汇报时间: 2024/09/15</a:t>
            </a:r>
          </a:p>
        </p:txBody>
      </p:sp>
    </p:spTree>
  </p:cSld>
  <p:clrMapOvr>
    <a:masterClrMapping/>
  </p:clrMapOvr>
  <p:transition spd="fast"/>
  <p:timing>
    <p:tnLst>
      <p:par>
        <p:cTn id="1"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ln>
            <a:noFill/>
          </a:ln>
        </p:spPr>
      </p:pic>
      <p:sp>
        <p:nvSpPr>
          <p:cNvPr id="3" name="New shape"/>
          <p:cNvSpPr/>
          <p:nvPr/>
        </p:nvSpPr>
        <p:spPr>
          <a:xfrm>
            <a:off x="982800" y="105991"/>
            <a:ext cx="9369360" cy="77801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dirty="1">
                <a:solidFill>
                  <a:srgbClr val="000000"/>
                </a:solidFill>
                <a:latin typeface="微软雅黑"/>
              </a:rPr>
              <a:t>性能评估结果</a:t>
            </a:r>
          </a:p>
        </p:txBody>
      </p:sp>
      <p:sp>
        <p:nvSpPr>
          <p:cNvPr id="4" name="New shape"/>
          <p:cNvSpPr/>
          <p:nvPr/>
        </p:nvSpPr>
        <p:spPr>
          <a:xfrm>
            <a:off x="1558800" y="2402271"/>
            <a:ext cx="2744215" cy="189355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0" i="0" dirty="1">
                <a:solidFill>
                  <a:srgbClr val="000000"/>
                </a:solidFill>
                <a:latin typeface="微软雅黑"/>
              </a:rPr>
              <a:t>LLaMA-65B在MMLU基准测试中的表现略逊于Chinchilla-70B和PaLM-540B，显示出数据量对模型性能有显著影响。</a:t>
            </a:r>
          </a:p>
        </p:txBody>
      </p:sp>
      <p:sp>
        <p:nvSpPr>
          <p:cNvPr id="5" name="New shape"/>
          <p:cNvSpPr/>
          <p:nvPr/>
        </p:nvSpPr>
        <p:spPr>
          <a:xfrm>
            <a:off x="1556530" y="1627201"/>
            <a:ext cx="2532802" cy="648071"/>
          </a:xfrm>
          <a:prstGeom prst="roundRect">
            <a:avLst>
              <a:gd name="adj" fmla="val 20033"/>
            </a:avLst>
          </a:prstGeom>
          <a:solidFill>
            <a:srgbClr val="EDEDED"/>
          </a:solidFill>
          <a:ln w="6350">
            <a:solidFill>
              <a:srgbClr val="542C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2100" b="1" i="0" dirty="1">
                <a:solidFill>
                  <a:srgbClr val="E45E03"/>
                </a:solidFill>
                <a:latin typeface="微软雅黑"/>
              </a:rPr>
              <a:t>模型性能对比</a:t>
            </a:r>
          </a:p>
        </p:txBody>
      </p:sp>
      <p:sp>
        <p:nvSpPr>
          <p:cNvPr id="6" name="New shape"/>
          <p:cNvSpPr/>
          <p:nvPr/>
        </p:nvSpPr>
        <p:spPr>
          <a:xfrm>
            <a:off x="4430015" y="2402270"/>
            <a:ext cx="2744215" cy="189355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0" i="0" dirty="1">
                <a:solidFill>
                  <a:srgbClr val="000000"/>
                </a:solidFill>
                <a:latin typeface="微软雅黑"/>
              </a:rPr>
              <a:t>由于LLaMA的预训练数据量为177GB，远少于其他模型的2TB，这种数据量的差异可能是造成性能差异的主要原因。</a:t>
            </a:r>
          </a:p>
        </p:txBody>
      </p:sp>
      <p:sp>
        <p:nvSpPr>
          <p:cNvPr id="7" name="New shape"/>
          <p:cNvSpPr/>
          <p:nvPr/>
        </p:nvSpPr>
        <p:spPr>
          <a:xfrm>
            <a:off x="4427745" y="1627201"/>
            <a:ext cx="2532802" cy="648071"/>
          </a:xfrm>
          <a:prstGeom prst="roundRect">
            <a:avLst>
              <a:gd name="adj" fmla="val 20033"/>
            </a:avLst>
          </a:prstGeom>
          <a:solidFill>
            <a:srgbClr val="EDEDED"/>
          </a:solidFill>
          <a:ln w="6350">
            <a:solidFill>
              <a:srgbClr val="542C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2100" b="1" i="0" dirty="1">
                <a:solidFill>
                  <a:srgbClr val="E45E03"/>
                </a:solidFill>
                <a:latin typeface="微软雅黑"/>
              </a:rPr>
              <a:t>预训练数据量影响</a:t>
            </a:r>
          </a:p>
        </p:txBody>
      </p:sp>
      <p:sp>
        <p:nvSpPr>
          <p:cNvPr id="8" name="New shape"/>
          <p:cNvSpPr/>
          <p:nvPr/>
        </p:nvSpPr>
        <p:spPr>
          <a:xfrm>
            <a:off x="7301229" y="2878466"/>
            <a:ext cx="2744216" cy="189355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0" i="0" dirty="1">
                <a:solidFill>
                  <a:srgbClr val="000000"/>
                </a:solidFill>
                <a:latin typeface="微软雅黑"/>
              </a:rPr>
              <a:t>在训练过程中，LLaMA模型在问答和常识任务上性能稳步提升，但在SIQA基准上性能波动较大，表明训练复杂度与模型性能紧密相关。</a:t>
            </a:r>
          </a:p>
        </p:txBody>
      </p:sp>
      <p:sp>
        <p:nvSpPr>
          <p:cNvPr id="9" name="New shape"/>
          <p:cNvSpPr/>
          <p:nvPr/>
        </p:nvSpPr>
        <p:spPr>
          <a:xfrm>
            <a:off x="7298841" y="1627200"/>
            <a:ext cx="2580658" cy="1124266"/>
          </a:xfrm>
          <a:prstGeom prst="roundRect">
            <a:avLst>
              <a:gd name="adj" fmla="val 10888"/>
            </a:avLst>
          </a:prstGeom>
          <a:solidFill>
            <a:srgbClr val="EDEDED"/>
          </a:solidFill>
          <a:ln w="6350">
            <a:solidFill>
              <a:srgbClr val="542C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2100" b="1" i="0" dirty="1">
                <a:solidFill>
                  <a:srgbClr val="E45E03"/>
                </a:solidFill>
                <a:latin typeface="微软雅黑"/>
              </a:rPr>
              <a:t>训练过程与性能关系</a:t>
            </a:r>
          </a:p>
        </p:txBody>
      </p:sp>
    </p:spTree>
  </p:cSld>
  <p:clrMapOvr>
    <a:masterClrMapping/>
  </p:clrMapOvr>
  <p:transition spd="fast"/>
  <p:timing>
    <p:tnLst>
      <p:par>
        <p:cTn id="1"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7802880" y="0"/>
            <a:ext cx="4389120" cy="6858000"/>
          </a:xfrm>
          <a:prstGeom prst="rect"/>
          <a:ln>
            <a:noFill/>
          </a:ln>
        </p:spPr>
      </p:pic>
      <p:pic>
        <p:nvPicPr>
          <p:cNvPr id="3" name="New picture"/>
          <p:cNvPicPr/>
          <p:nvPr/>
        </p:nvPicPr>
        <p:blipFill>
          <a:blip r:embed="rId3"/>
          <a:srcRect/>
          <a:stretch>
            <a:fillRect/>
          </a:stretch>
        </p:blipFill>
        <p:spPr>
          <a:xfrm>
            <a:off x="766800" y="835200"/>
            <a:ext cx="925200" cy="925200"/>
          </a:xfrm>
          <a:prstGeom prst="rect"/>
          <a:ln>
            <a:noFill/>
          </a:ln>
        </p:spPr>
      </p:pic>
      <p:sp>
        <p:nvSpPr>
          <p:cNvPr id="4" name="New shape"/>
          <p:cNvSpPr/>
          <p:nvPr/>
        </p:nvSpPr>
        <p:spPr>
          <a:xfrm>
            <a:off x="986400" y="931446"/>
            <a:ext cx="5776571" cy="1189909"/>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dirty="1">
                <a:solidFill>
                  <a:srgbClr val="E45E03"/>
                </a:solidFill>
                <a:latin typeface="微软雅黑"/>
              </a:rPr>
              <a:t>03</a:t>
            </a:r>
          </a:p>
        </p:txBody>
      </p:sp>
      <p:sp>
        <p:nvSpPr>
          <p:cNvPr id="5" name="New shape"/>
          <p:cNvSpPr/>
          <p:nvPr/>
        </p:nvSpPr>
        <p:spPr>
          <a:xfrm>
            <a:off x="986400" y="2635727"/>
            <a:ext cx="5771526" cy="1189909"/>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dirty="1">
                <a:solidFill>
                  <a:srgbClr val="542C16"/>
                </a:solidFill>
                <a:latin typeface="微软雅黑"/>
              </a:rPr>
              <a:t>负责任AI实践</a:t>
            </a:r>
          </a:p>
        </p:txBody>
      </p:sp>
    </p:spTree>
  </p:cSld>
  <p:clrMapOvr>
    <a:masterClrMapping/>
  </p:clrMapOvr>
  <p:transition spd="fast"/>
  <p:timing>
    <p:tnLst>
      <p:par>
        <p:cTn id="1"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a:blip r:embed="rId6"/>
          <a:srcRect/>
          <a:stretch>
            <a:fillRect/>
          </a:stretch>
        </a:blip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ln>
            <a:noFill/>
          </a:ln>
        </p:spPr>
      </p:pic>
      <p:sp>
        <p:nvSpPr>
          <p:cNvPr id="3" name="New shape"/>
          <p:cNvSpPr/>
          <p:nvPr/>
        </p:nvSpPr>
        <p:spPr>
          <a:xfrm>
            <a:off x="982800" y="105991"/>
            <a:ext cx="9369360" cy="77801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dirty="1">
                <a:solidFill>
                  <a:srgbClr val="000000"/>
                </a:solidFill>
                <a:latin typeface="微软雅黑"/>
              </a:rPr>
              <a:t>偏见和有害内容处理</a:t>
            </a:r>
          </a:p>
        </p:txBody>
      </p:sp>
      <p:sp>
        <p:nvSpPr>
          <p:cNvPr id="4" name="New shape"/>
          <p:cNvSpPr/>
          <p:nvPr/>
        </p:nvSpPr>
        <p:spPr>
          <a:xfrm>
            <a:off x="1558800" y="3011879"/>
            <a:ext cx="2744215" cy="2808871"/>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E45E03"/>
                </a:solidFill>
                <a:latin typeface="微软雅黑"/>
              </a:rPr>
              <a:t>大型语言模型的风险评估</a:t>
            </a:r>
            <a:br>
              <a:rPr sz="1800" dirty="1">
                <a:latin typeface="微软雅黑"/>
              </a:rPr>
            </a:br>
          </a:p>
          <a:p>
            <a:pPr algn="l">
              <a:lnSpc>
                <a:spcPct val="150000"/>
              </a:lnSpc>
            </a:pPr>
            <a:r>
              <a:rPr sz="1575" b="0" i="0" dirty="1">
                <a:solidFill>
                  <a:srgbClr val="000000"/>
                </a:solidFill>
                <a:latin typeface="微软雅黑"/>
              </a:rPr>
              <a:t>通过在多个基准上评估LLaMA-65B模型，研究揭示了模型生成有害内容和刻板印象的潜在风险，强调了深入了解这些风险的重要性。</a:t>
            </a:r>
          </a:p>
        </p:txBody>
      </p:sp>
      <p:sp>
        <p:nvSpPr>
          <p:cNvPr id="5" name="New shape"/>
          <p:cNvSpPr/>
          <p:nvPr/>
        </p:nvSpPr>
        <p:spPr>
          <a:xfrm>
            <a:off x="4430015" y="3011879"/>
            <a:ext cx="2744215" cy="284891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E45E03"/>
                </a:solidFill>
                <a:latin typeface="微软雅黑"/>
              </a:rPr>
              <a:t>毒性内容的自动评估</a:t>
            </a:r>
            <a:br>
              <a:rPr sz="1800" dirty="1">
                <a:latin typeface="微软雅黑"/>
              </a:rPr>
            </a:br>
          </a:p>
          <a:p>
            <a:pPr algn="l">
              <a:lnSpc>
                <a:spcPct val="150000"/>
              </a:lnSpc>
            </a:pPr>
            <a:r>
              <a:rPr sz="1575" b="0" i="0" dirty="1">
                <a:solidFill>
                  <a:srgbClr val="000000"/>
                </a:solidFill>
                <a:latin typeface="微软雅黑"/>
              </a:rPr>
              <a:t>使用RealToxicityPrompts基准自动评估模型生成内容的毒性，发现模型大小增加时毒性得分上升，突显了模型规模与生成内容毒性之间的关联。</a:t>
            </a:r>
          </a:p>
        </p:txBody>
      </p:sp>
      <p:sp>
        <p:nvSpPr>
          <p:cNvPr id="6" name="New shape"/>
          <p:cNvSpPr/>
          <p:nvPr/>
        </p:nvSpPr>
        <p:spPr>
          <a:xfrm>
            <a:off x="7301229" y="3011879"/>
            <a:ext cx="2744216" cy="284891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E45E03"/>
                </a:solidFill>
                <a:latin typeface="微软雅黑"/>
              </a:rPr>
              <a:t>偏见的量化分析</a:t>
            </a:r>
            <a:br>
              <a:rPr sz="1800" dirty="1">
                <a:latin typeface="微软雅黑"/>
              </a:rPr>
            </a:br>
          </a:p>
          <a:p>
            <a:pPr algn="l">
              <a:lnSpc>
                <a:spcPct val="150000"/>
              </a:lnSpc>
            </a:pPr>
            <a:r>
              <a:rPr sz="1575" b="0" i="0" dirty="1">
                <a:solidFill>
                  <a:srgbClr val="000000"/>
                </a:solidFill>
                <a:latin typeface="微软雅黑"/>
              </a:rPr>
              <a:t>利用CrowS-Pairs数据集，研究团队量化分析了模型在多个社会类别中的偏见程度，揭示了模型对特定群体持有偏见的趋势，尤其是宗教、年龄和性别类别。</a:t>
            </a:r>
          </a:p>
        </p:txBody>
      </p:sp>
      <p:pic>
        <p:nvPicPr>
          <p:cNvPr id="7" name="New picture"/>
          <p:cNvPicPr/>
          <p:nvPr/>
        </p:nvPicPr>
        <p:blipFill>
          <a:blip r:embed="rId3"/>
          <a:srcRect/>
          <a:stretch>
            <a:fillRect/>
          </a:stretch>
        </p:blipFill>
        <p:spPr>
          <a:xfrm>
            <a:off x="1558800" y="1342800"/>
            <a:ext cx="2738736" cy="1540539"/>
          </a:xfrm>
          <a:prstGeom prst="rect"/>
          <a:ln>
            <a:noFill/>
          </a:ln>
        </p:spPr>
      </p:pic>
      <p:pic>
        <p:nvPicPr>
          <p:cNvPr id="8" name="New picture"/>
          <p:cNvPicPr/>
          <p:nvPr/>
        </p:nvPicPr>
        <p:blipFill>
          <a:blip r:embed="rId4"/>
          <a:srcRect/>
          <a:stretch>
            <a:fillRect/>
          </a:stretch>
        </p:blipFill>
        <p:spPr>
          <a:xfrm>
            <a:off x="4430015" y="1342800"/>
            <a:ext cx="2738736" cy="1540539"/>
          </a:xfrm>
          <a:prstGeom prst="rect"/>
          <a:ln>
            <a:noFill/>
          </a:ln>
        </p:spPr>
      </p:pic>
      <p:pic>
        <p:nvPicPr>
          <p:cNvPr id="9" name="New picture"/>
          <p:cNvPicPr/>
          <p:nvPr/>
        </p:nvPicPr>
        <p:blipFill>
          <a:blip r:embed="rId5"/>
          <a:srcRect/>
          <a:stretch>
            <a:fillRect/>
          </a:stretch>
        </p:blipFill>
        <p:spPr>
          <a:xfrm>
            <a:off x="7301230" y="1342800"/>
            <a:ext cx="2738736" cy="1540539"/>
          </a:xfrm>
          <a:prstGeom prst="rect"/>
          <a:ln>
            <a:noFill/>
          </a:ln>
        </p:spPr>
      </p:pic>
    </p:spTree>
  </p:cSld>
  <p:clrMapOvr>
    <a:masterClrMapping/>
  </p:clrMapOvr>
  <p:transition spd="fast"/>
  <p:timing>
    <p:tnLst>
      <p:par>
        <p:cTn id="1"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ln>
            <a:noFill/>
          </a:ln>
        </p:spPr>
      </p:pic>
      <p:sp>
        <p:nvSpPr>
          <p:cNvPr id="3" name="New shape"/>
          <p:cNvSpPr/>
          <p:nvPr/>
        </p:nvSpPr>
        <p:spPr>
          <a:xfrm>
            <a:off x="982800" y="105991"/>
            <a:ext cx="9369360" cy="77801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dirty="1">
                <a:solidFill>
                  <a:srgbClr val="000000"/>
                </a:solidFill>
                <a:latin typeface="微软雅黑"/>
              </a:rPr>
              <a:t>社区基准评估应用</a:t>
            </a:r>
          </a:p>
        </p:txBody>
      </p:sp>
      <p:sp>
        <p:nvSpPr>
          <p:cNvPr id="4" name="New shape"/>
          <p:cNvSpPr/>
          <p:nvPr/>
        </p:nvSpPr>
        <p:spPr>
          <a:xfrm>
            <a:off x="1558800" y="1627200"/>
            <a:ext cx="3040541" cy="3627439"/>
          </a:xfrm>
          <a:prstGeom prst="roundRect">
            <a:avLst>
              <a:gd name="adj" fmla="val 10000"/>
            </a:avLst>
          </a:prstGeom>
          <a:solidFill>
            <a:srgbClr val="EDEDED"/>
          </a:solidFill>
          <a:ln w="6350">
            <a:solidFill>
              <a:srgbClr val="E4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br>
              <a:rPr sz="1800" dirty="1">
                <a:latin typeface="微软雅黑"/>
              </a:rPr>
            </a:br>
          </a:p>
          <a:p>
            <a:pPr algn="l"/>
            <a:r>
              <a:rPr sz="2100" b="1" i="0" dirty="1">
                <a:solidFill>
                  <a:srgbClr val="E45E03"/>
                </a:solidFill>
                <a:latin typeface="微软雅黑"/>
              </a:rPr>
              <a:t>社区基准评估的重要性</a:t>
            </a:r>
            <a:br>
              <a:rPr sz="1800" dirty="1">
                <a:latin typeface="微软雅黑"/>
              </a:rPr>
            </a:br>
          </a:p>
          <a:p>
            <a:pPr algn="l">
              <a:lnSpc>
                <a:spcPct val="150000"/>
              </a:lnSpc>
            </a:pPr>
            <a:r>
              <a:rPr sz="1575" b="0" i="0" dirty="1">
                <a:solidFill>
                  <a:srgbClr val="000000"/>
                </a:solidFill>
                <a:latin typeface="微软雅黑"/>
              </a:rPr>
              <a:t>社区基准评估通过对比分析不同社区的发展水平，为政策制定和资源分配提供依据，促进社区间的均衡发展，提高居民生活质量。</a:t>
            </a:r>
            <a:br>
              <a:rPr sz="1800" dirty="1">
                <a:latin typeface="微软雅黑"/>
              </a:rPr>
            </a:br>
          </a:p>
        </p:txBody>
      </p:sp>
      <p:sp>
        <p:nvSpPr>
          <p:cNvPr id="5" name="New shape"/>
          <p:cNvSpPr/>
          <p:nvPr/>
        </p:nvSpPr>
        <p:spPr>
          <a:xfrm>
            <a:off x="4726340" y="1627200"/>
            <a:ext cx="3040543" cy="3627439"/>
          </a:xfrm>
          <a:prstGeom prst="roundRect">
            <a:avLst>
              <a:gd name="adj" fmla="val 10000"/>
            </a:avLst>
          </a:prstGeom>
          <a:solidFill>
            <a:srgbClr val="EDEDED"/>
          </a:solidFill>
          <a:ln w="6350">
            <a:solidFill>
              <a:srgbClr val="E4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br>
              <a:rPr sz="1800" dirty="1">
                <a:latin typeface="微软雅黑"/>
              </a:rPr>
            </a:br>
          </a:p>
          <a:p>
            <a:pPr algn="l"/>
            <a:r>
              <a:rPr sz="2100" b="1" i="0" dirty="1">
                <a:solidFill>
                  <a:srgbClr val="E45E03"/>
                </a:solidFill>
                <a:latin typeface="微软雅黑"/>
              </a:rPr>
              <a:t>评估方法的选择</a:t>
            </a:r>
            <a:br>
              <a:rPr sz="1800" dirty="1">
                <a:latin typeface="微软雅黑"/>
              </a:rPr>
            </a:br>
          </a:p>
          <a:p>
            <a:pPr algn="l">
              <a:lnSpc>
                <a:spcPct val="150000"/>
              </a:lnSpc>
            </a:pPr>
            <a:r>
              <a:rPr sz="1575" b="0" i="0" dirty="1">
                <a:solidFill>
                  <a:srgbClr val="000000"/>
                </a:solidFill>
                <a:latin typeface="微软雅黑"/>
              </a:rPr>
              <a:t>选择合适的社区基准评估方法对于确保评估结果的客观性和准确性至关重要，包括定量分析、定性研究或两者的结合，以适应不同的评估需求。</a:t>
            </a:r>
            <a:br>
              <a:rPr sz="1800" dirty="1">
                <a:latin typeface="微软雅黑"/>
              </a:rPr>
            </a:br>
          </a:p>
        </p:txBody>
      </p:sp>
      <p:sp>
        <p:nvSpPr>
          <p:cNvPr id="6" name="New shape"/>
          <p:cNvSpPr/>
          <p:nvPr/>
        </p:nvSpPr>
        <p:spPr>
          <a:xfrm>
            <a:off x="7893883" y="1627201"/>
            <a:ext cx="3040542" cy="3627439"/>
          </a:xfrm>
          <a:prstGeom prst="roundRect">
            <a:avLst>
              <a:gd name="adj" fmla="val 10000"/>
            </a:avLst>
          </a:prstGeom>
          <a:solidFill>
            <a:srgbClr val="EDEDED"/>
          </a:solidFill>
          <a:ln w="6350">
            <a:solidFill>
              <a:srgbClr val="E4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br>
              <a:rPr sz="1800" dirty="1">
                <a:latin typeface="微软雅黑"/>
              </a:rPr>
            </a:br>
          </a:p>
          <a:p>
            <a:pPr algn="l"/>
            <a:r>
              <a:rPr sz="2100" b="1" i="0" dirty="1">
                <a:solidFill>
                  <a:srgbClr val="E45E03"/>
                </a:solidFill>
                <a:latin typeface="微软雅黑"/>
              </a:rPr>
              <a:t>应用案例分析</a:t>
            </a:r>
            <a:br>
              <a:rPr sz="1800" dirty="1">
                <a:latin typeface="微软雅黑"/>
              </a:rPr>
            </a:br>
          </a:p>
          <a:p>
            <a:pPr algn="l">
              <a:lnSpc>
                <a:spcPct val="150000"/>
              </a:lnSpc>
            </a:pPr>
            <a:r>
              <a:rPr sz="1575" b="0" i="0" dirty="1">
                <a:solidFill>
                  <a:srgbClr val="000000"/>
                </a:solidFill>
                <a:latin typeface="微软雅黑"/>
              </a:rPr>
              <a:t>通过具体的应用案例分析，可以深入了解社区基准评估在实际操作中的效果，包括成功案例和改进点，为未来评估提供经验教训和改进方向。</a:t>
            </a:r>
            <a:br>
              <a:rPr sz="1800" dirty="1">
                <a:latin typeface="微软雅黑"/>
              </a:rPr>
            </a:br>
          </a:p>
        </p:txBody>
      </p:sp>
    </p:spTree>
  </p:cSld>
  <p:clrMapOvr>
    <a:masterClrMapping/>
  </p:clrMapOvr>
  <p:transition spd="fast"/>
  <p:timing>
    <p:tnLst>
      <p:par>
        <p:cTn id="1"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7802880" y="0"/>
            <a:ext cx="4389120" cy="6858000"/>
          </a:xfrm>
          <a:prstGeom prst="rect"/>
          <a:ln>
            <a:noFill/>
          </a:ln>
        </p:spPr>
      </p:pic>
      <p:pic>
        <p:nvPicPr>
          <p:cNvPr id="3" name="New picture"/>
          <p:cNvPicPr/>
          <p:nvPr/>
        </p:nvPicPr>
        <p:blipFill>
          <a:blip r:embed="rId3"/>
          <a:srcRect/>
          <a:stretch>
            <a:fillRect/>
          </a:stretch>
        </p:blipFill>
        <p:spPr>
          <a:xfrm>
            <a:off x="766800" y="835200"/>
            <a:ext cx="925200" cy="925200"/>
          </a:xfrm>
          <a:prstGeom prst="rect"/>
          <a:ln>
            <a:noFill/>
          </a:ln>
        </p:spPr>
      </p:pic>
      <p:sp>
        <p:nvSpPr>
          <p:cNvPr id="4" name="New shape"/>
          <p:cNvSpPr/>
          <p:nvPr/>
        </p:nvSpPr>
        <p:spPr>
          <a:xfrm>
            <a:off x="986400" y="931446"/>
            <a:ext cx="5776571" cy="1189909"/>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dirty="1">
                <a:solidFill>
                  <a:srgbClr val="E45E03"/>
                </a:solidFill>
                <a:latin typeface="微软雅黑"/>
              </a:rPr>
              <a:t>04</a:t>
            </a:r>
          </a:p>
        </p:txBody>
      </p:sp>
      <p:sp>
        <p:nvSpPr>
          <p:cNvPr id="5" name="New shape"/>
          <p:cNvSpPr/>
          <p:nvPr/>
        </p:nvSpPr>
        <p:spPr>
          <a:xfrm>
            <a:off x="986400" y="2635727"/>
            <a:ext cx="5771526" cy="1189909"/>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dirty="1">
                <a:solidFill>
                  <a:srgbClr val="542C16"/>
                </a:solidFill>
                <a:latin typeface="微软雅黑"/>
              </a:rPr>
              <a:t>国际象棋开局策略</a:t>
            </a:r>
          </a:p>
        </p:txBody>
      </p:sp>
    </p:spTree>
  </p:cSld>
  <p:clrMapOvr>
    <a:masterClrMapping/>
  </p:clrMapOvr>
  <p:transition spd="fast"/>
  <p:timing>
    <p:tnLst>
      <p:par>
        <p:cTn id="1"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ln>
            <a:noFill/>
          </a:ln>
        </p:spPr>
      </p:pic>
      <p:sp>
        <p:nvSpPr>
          <p:cNvPr id="3" name="New shape"/>
          <p:cNvSpPr/>
          <p:nvPr/>
        </p:nvSpPr>
        <p:spPr>
          <a:xfrm>
            <a:off x="982800" y="105991"/>
            <a:ext cx="9369360" cy="77801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dirty="1">
                <a:solidFill>
                  <a:srgbClr val="000000"/>
                </a:solidFill>
                <a:latin typeface="微软雅黑"/>
              </a:rPr>
              <a:t>西西里防御特点</a:t>
            </a:r>
          </a:p>
        </p:txBody>
      </p:sp>
      <p:sp>
        <p:nvSpPr>
          <p:cNvPr id="4" name="New shape"/>
          <p:cNvSpPr/>
          <p:nvPr/>
        </p:nvSpPr>
        <p:spPr>
          <a:xfrm>
            <a:off x="1558800" y="2402271"/>
            <a:ext cx="2744215" cy="189355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0" i="0" dirty="1">
                <a:solidFill>
                  <a:srgbClr val="000000"/>
                </a:solidFill>
                <a:latin typeface="微软雅黑"/>
              </a:rPr>
              <a:t>西西里防御通过1.e4 c5的开局步骤，有效应对白方的早期进攻，使黑方在游戏初期就能稳固防守，为中后期的战略布局打下坚实基础。</a:t>
            </a:r>
          </a:p>
        </p:txBody>
      </p:sp>
      <p:sp>
        <p:nvSpPr>
          <p:cNvPr id="5" name="New shape"/>
          <p:cNvSpPr/>
          <p:nvPr/>
        </p:nvSpPr>
        <p:spPr>
          <a:xfrm>
            <a:off x="1556530" y="1627201"/>
            <a:ext cx="2532802" cy="648071"/>
          </a:xfrm>
          <a:prstGeom prst="roundRect">
            <a:avLst>
              <a:gd name="adj" fmla="val 20033"/>
            </a:avLst>
          </a:prstGeom>
          <a:solidFill>
            <a:srgbClr val="EDEDED"/>
          </a:solidFill>
          <a:ln w="6350">
            <a:solidFill>
              <a:srgbClr val="542C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2100" b="1" i="0" dirty="1">
                <a:solidFill>
                  <a:srgbClr val="E45E03"/>
                </a:solidFill>
                <a:latin typeface="微软雅黑"/>
              </a:rPr>
              <a:t>对抗早期攻击</a:t>
            </a:r>
          </a:p>
        </p:txBody>
      </p:sp>
      <p:sp>
        <p:nvSpPr>
          <p:cNvPr id="6" name="New shape"/>
          <p:cNvSpPr/>
          <p:nvPr/>
        </p:nvSpPr>
        <p:spPr>
          <a:xfrm>
            <a:off x="4430015" y="2402270"/>
            <a:ext cx="2744215" cy="189355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0" i="0" dirty="1">
                <a:solidFill>
                  <a:srgbClr val="000000"/>
                </a:solidFill>
                <a:latin typeface="微软雅黑"/>
              </a:rPr>
              <a:t>这种防御策略不仅抵御对手的攻击，还允许黑方通过快速部署兵力，在棋盘中心建立起强势位置，从而在对局中占据有利地位。</a:t>
            </a:r>
          </a:p>
        </p:txBody>
      </p:sp>
      <p:sp>
        <p:nvSpPr>
          <p:cNvPr id="7" name="New shape"/>
          <p:cNvSpPr/>
          <p:nvPr/>
        </p:nvSpPr>
        <p:spPr>
          <a:xfrm>
            <a:off x="4427745" y="1627201"/>
            <a:ext cx="2532802" cy="648071"/>
          </a:xfrm>
          <a:prstGeom prst="roundRect">
            <a:avLst>
              <a:gd name="adj" fmla="val 20033"/>
            </a:avLst>
          </a:prstGeom>
          <a:solidFill>
            <a:srgbClr val="EDEDED"/>
          </a:solidFill>
          <a:ln w="6350">
            <a:solidFill>
              <a:srgbClr val="542C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2100" b="1" i="0" dirty="1">
                <a:solidFill>
                  <a:srgbClr val="E45E03"/>
                </a:solidFill>
                <a:latin typeface="微软雅黑"/>
              </a:rPr>
              <a:t>迅速建立中心优势</a:t>
            </a:r>
          </a:p>
        </p:txBody>
      </p:sp>
      <p:sp>
        <p:nvSpPr>
          <p:cNvPr id="8" name="New shape"/>
          <p:cNvSpPr/>
          <p:nvPr/>
        </p:nvSpPr>
        <p:spPr>
          <a:xfrm>
            <a:off x="7301229" y="2402270"/>
            <a:ext cx="2744216" cy="2253962"/>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0" i="0" dirty="1">
                <a:solidFill>
                  <a:srgbClr val="000000"/>
                </a:solidFill>
                <a:latin typeface="微软雅黑"/>
              </a:rPr>
              <a:t>西西里防御以其高度的灵活性和适应性著称，能够根据对手的不同战术调整自己的策略，使其成为国际象棋中一种极为流行且高效的开局方式。</a:t>
            </a:r>
          </a:p>
        </p:txBody>
      </p:sp>
      <p:sp>
        <p:nvSpPr>
          <p:cNvPr id="9" name="New shape"/>
          <p:cNvSpPr/>
          <p:nvPr/>
        </p:nvSpPr>
        <p:spPr>
          <a:xfrm>
            <a:off x="7298959" y="1627201"/>
            <a:ext cx="2532802" cy="648071"/>
          </a:xfrm>
          <a:prstGeom prst="roundRect">
            <a:avLst>
              <a:gd name="adj" fmla="val 20033"/>
            </a:avLst>
          </a:prstGeom>
          <a:solidFill>
            <a:srgbClr val="EDEDED"/>
          </a:solidFill>
          <a:ln w="6350">
            <a:solidFill>
              <a:srgbClr val="542C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2100" b="1" i="0" dirty="1">
                <a:solidFill>
                  <a:srgbClr val="E45E03"/>
                </a:solidFill>
                <a:latin typeface="微软雅黑"/>
              </a:rPr>
              <a:t>灵活性与适应性</a:t>
            </a:r>
          </a:p>
        </p:txBody>
      </p:sp>
    </p:spTree>
  </p:cSld>
  <p:clrMapOvr>
    <a:masterClrMapping/>
  </p:clrMapOvr>
  <p:transition spd="fast"/>
  <p:timing>
    <p:tnLst>
      <p:par>
        <p:cTn id="1"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ln>
            <a:noFill/>
          </a:ln>
        </p:spPr>
      </p:pic>
      <p:sp>
        <p:nvSpPr>
          <p:cNvPr id="3" name="New shape"/>
          <p:cNvSpPr/>
          <p:nvPr/>
        </p:nvSpPr>
        <p:spPr>
          <a:xfrm>
            <a:off x="982800" y="105991"/>
            <a:ext cx="9369360" cy="77801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dirty="1">
                <a:solidFill>
                  <a:srgbClr val="000000"/>
                </a:solidFill>
                <a:latin typeface="微软雅黑"/>
              </a:rPr>
              <a:t>法国防御布局</a:t>
            </a:r>
          </a:p>
        </p:txBody>
      </p:sp>
      <p:sp>
        <p:nvSpPr>
          <p:cNvPr id="4" name="New shape"/>
          <p:cNvSpPr/>
          <p:nvPr/>
        </p:nvSpPr>
        <p:spPr>
          <a:xfrm>
            <a:off x="1774800" y="1555200"/>
            <a:ext cx="8016003" cy="1407296"/>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E45E03"/>
                </a:solidFill>
                <a:latin typeface="微软雅黑"/>
              </a:rPr>
              <a:t>开局策略</a:t>
            </a:r>
            <a:br>
              <a:rPr sz="1800" dirty="1">
                <a:latin typeface="微软雅黑"/>
              </a:rPr>
            </a:br>
          </a:p>
          <a:p>
            <a:pPr algn="l">
              <a:lnSpc>
                <a:spcPct val="150000"/>
              </a:lnSpc>
            </a:pPr>
            <a:r>
              <a:rPr sz="1575" b="0" i="0" dirty="1">
                <a:solidFill>
                  <a:srgbClr val="000000"/>
                </a:solidFill>
                <a:latin typeface="微软雅黑"/>
              </a:rPr>
              <a:t>法国防御布局的开局走法e4 e6和d4 d5，旨在控制棋盘中心，为后续棋局的发展奠定基础，这种策略有助于平衡局势，准备进行持久战。</a:t>
            </a:r>
          </a:p>
        </p:txBody>
      </p:sp>
      <p:sp>
        <p:nvSpPr>
          <p:cNvPr id="5" name="New shape"/>
          <p:cNvSpPr/>
          <p:nvPr/>
        </p:nvSpPr>
        <p:spPr>
          <a:xfrm>
            <a:off x="1774800" y="3089496"/>
            <a:ext cx="8016003" cy="1407296"/>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E45E03"/>
                </a:solidFill>
                <a:latin typeface="微软雅黑"/>
              </a:rPr>
              <a:t>中心争夺</a:t>
            </a:r>
            <a:br>
              <a:rPr sz="1800" dirty="1">
                <a:latin typeface="微软雅黑"/>
              </a:rPr>
            </a:br>
          </a:p>
          <a:p>
            <a:pPr algn="l">
              <a:lnSpc>
                <a:spcPct val="150000"/>
              </a:lnSpc>
            </a:pPr>
            <a:r>
              <a:rPr sz="1575" b="0" i="0" dirty="1">
                <a:solidFill>
                  <a:srgbClr val="000000"/>
                </a:solidFill>
                <a:latin typeface="微软雅黑"/>
              </a:rPr>
              <a:t>通过e4 e6和d4 d5的开局走法，双方开始对棋盘中心的争夺，这种布局策略使双方都有机会发展自己的棋子，同时限制对方的活动空间。</a:t>
            </a:r>
          </a:p>
        </p:txBody>
      </p:sp>
      <p:sp>
        <p:nvSpPr>
          <p:cNvPr id="6" name="New shape"/>
          <p:cNvSpPr/>
          <p:nvPr/>
        </p:nvSpPr>
        <p:spPr>
          <a:xfrm>
            <a:off x="1774800" y="4623792"/>
            <a:ext cx="8016003" cy="1407296"/>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E45E03"/>
                </a:solidFill>
                <a:latin typeface="微软雅黑"/>
              </a:rPr>
              <a:t>应对策略</a:t>
            </a:r>
            <a:br>
              <a:rPr sz="1800" dirty="1">
                <a:latin typeface="微软雅黑"/>
              </a:rPr>
            </a:br>
          </a:p>
          <a:p>
            <a:pPr algn="l">
              <a:lnSpc>
                <a:spcPct val="150000"/>
              </a:lnSpc>
            </a:pPr>
            <a:r>
              <a:rPr sz="1575" b="0" i="0" dirty="1">
                <a:solidFill>
                  <a:srgbClr val="000000"/>
                </a:solidFill>
                <a:latin typeface="微软雅黑"/>
              </a:rPr>
              <a:t>法国防御布局要求黑方在白方的e4和d4走后，通过e6和d5回应，这种应对策略旨在巩固防守，同时寻找反击机会，对抗白方的中心控制。</a:t>
            </a:r>
          </a:p>
        </p:txBody>
      </p:sp>
      <p:sp>
        <p:nvSpPr>
          <p:cNvPr id="7" name="New shape"/>
          <p:cNvSpPr/>
          <p:nvPr/>
        </p:nvSpPr>
        <p:spPr>
          <a:xfrm>
            <a:off x="1270800" y="1555200"/>
            <a:ext cx="360000" cy="370800"/>
          </a:xfrm>
          <a:prstGeom prst="roundRect">
            <a:avLst>
              <a:gd name="adj" fmla="val 8819"/>
            </a:avLst>
          </a:prstGeom>
          <a:solidFill>
            <a:srgbClr val="542C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1">
                <a:solidFill>
                  <a:srgbClr val="FFFFFF"/>
                </a:solidFill>
              </a:rPr>
              <a:t>1</a:t>
            </a:r>
          </a:p>
        </p:txBody>
      </p:sp>
      <p:sp>
        <p:nvSpPr>
          <p:cNvPr id="8" name="New shape"/>
          <p:cNvSpPr/>
          <p:nvPr/>
        </p:nvSpPr>
        <p:spPr>
          <a:xfrm>
            <a:off x="1270800" y="3089496"/>
            <a:ext cx="360000" cy="370800"/>
          </a:xfrm>
          <a:prstGeom prst="roundRect">
            <a:avLst>
              <a:gd name="adj" fmla="val 8819"/>
            </a:avLst>
          </a:prstGeom>
          <a:solidFill>
            <a:srgbClr val="542C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1">
                <a:solidFill>
                  <a:srgbClr val="FFFFFF"/>
                </a:solidFill>
              </a:rPr>
              <a:t>2</a:t>
            </a:r>
          </a:p>
        </p:txBody>
      </p:sp>
      <p:sp>
        <p:nvSpPr>
          <p:cNvPr id="9" name="New shape"/>
          <p:cNvSpPr/>
          <p:nvPr/>
        </p:nvSpPr>
        <p:spPr>
          <a:xfrm>
            <a:off x="1270800" y="4623792"/>
            <a:ext cx="360000" cy="370800"/>
          </a:xfrm>
          <a:prstGeom prst="roundRect">
            <a:avLst>
              <a:gd name="adj" fmla="val 8819"/>
            </a:avLst>
          </a:prstGeom>
          <a:solidFill>
            <a:srgbClr val="542C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1">
                <a:solidFill>
                  <a:srgbClr val="FFFFFF"/>
                </a:solidFill>
              </a:rPr>
              <a:t>3</a:t>
            </a:r>
          </a:p>
        </p:txBody>
      </p:sp>
    </p:spTree>
  </p:cSld>
  <p:clrMapOvr>
    <a:masterClrMapping/>
  </p:clrMapOvr>
  <p:transition spd="fast"/>
  <p:timing>
    <p:tnLst>
      <p:par>
        <p:cTn id="1"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ln>
            <a:noFill/>
          </a:ln>
        </p:spPr>
      </p:pic>
      <p:sp>
        <p:nvSpPr>
          <p:cNvPr id="3" name="New shape"/>
          <p:cNvSpPr/>
          <p:nvPr/>
        </p:nvSpPr>
        <p:spPr>
          <a:xfrm>
            <a:off x="982800" y="105991"/>
            <a:ext cx="9369360" cy="77801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dirty="1">
                <a:solidFill>
                  <a:srgbClr val="000000"/>
                </a:solidFill>
                <a:latin typeface="微软雅黑"/>
              </a:rPr>
              <a:t>卡罗-卡恩防御</a:t>
            </a:r>
          </a:p>
        </p:txBody>
      </p:sp>
      <p:sp>
        <p:nvSpPr>
          <p:cNvPr id="4" name="New shape"/>
          <p:cNvSpPr/>
          <p:nvPr/>
        </p:nvSpPr>
        <p:spPr>
          <a:xfrm>
            <a:off x="1558800" y="1627200"/>
            <a:ext cx="2744215" cy="2128106"/>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E45E03"/>
                </a:solidFill>
                <a:latin typeface="微软雅黑"/>
              </a:rPr>
              <a:t>开局策略</a:t>
            </a:r>
            <a:br>
              <a:rPr sz="1800" dirty="1">
                <a:latin typeface="微软雅黑"/>
              </a:rPr>
            </a:br>
          </a:p>
          <a:p>
            <a:pPr algn="l">
              <a:lnSpc>
                <a:spcPct val="150000"/>
              </a:lnSpc>
            </a:pPr>
            <a:r>
              <a:rPr sz="1575" b="0" i="0" dirty="1">
                <a:solidFill>
                  <a:srgbClr val="000000"/>
                </a:solidFill>
                <a:latin typeface="微软雅黑"/>
              </a:rPr>
              <a:t>卡罗-卡恩防御的开局策略通过1.e4 c6和2.d4 d5两步，迅速控制中心区域，为后续战术布局打下坚实基础。</a:t>
            </a:r>
          </a:p>
        </p:txBody>
      </p:sp>
      <p:sp>
        <p:nvSpPr>
          <p:cNvPr id="5" name="New shape"/>
          <p:cNvSpPr/>
          <p:nvPr/>
        </p:nvSpPr>
        <p:spPr>
          <a:xfrm>
            <a:off x="4430015" y="1627200"/>
            <a:ext cx="2744215" cy="2488512"/>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E45E03"/>
                </a:solidFill>
                <a:latin typeface="微软雅黑"/>
              </a:rPr>
              <a:t>应对中心控制</a:t>
            </a:r>
            <a:br>
              <a:rPr sz="1800" dirty="1">
                <a:latin typeface="微软雅黑"/>
              </a:rPr>
            </a:br>
          </a:p>
          <a:p>
            <a:pPr algn="l">
              <a:lnSpc>
                <a:spcPct val="150000"/>
              </a:lnSpc>
            </a:pPr>
            <a:r>
              <a:rPr sz="1575" b="0" i="0" dirty="1">
                <a:solidFill>
                  <a:srgbClr val="000000"/>
                </a:solidFill>
                <a:latin typeface="微软雅黑"/>
              </a:rPr>
              <a:t>面对对手的e4和d4中心控制，卡罗-卡恩防御通过c6和d5回应，有效地挑战并削弱对手的中心优势，为反击创造条件。</a:t>
            </a:r>
          </a:p>
        </p:txBody>
      </p:sp>
      <p:sp>
        <p:nvSpPr>
          <p:cNvPr id="6" name="New shape"/>
          <p:cNvSpPr/>
          <p:nvPr/>
        </p:nvSpPr>
        <p:spPr>
          <a:xfrm>
            <a:off x="7301229" y="1627200"/>
            <a:ext cx="2744216" cy="2488512"/>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E45E03"/>
                </a:solidFill>
                <a:latin typeface="微软雅黑"/>
              </a:rPr>
              <a:t>灵活性与适应性</a:t>
            </a:r>
            <a:br>
              <a:rPr sz="1800" dirty="1">
                <a:latin typeface="微软雅黑"/>
              </a:rPr>
            </a:br>
          </a:p>
          <a:p>
            <a:pPr algn="l">
              <a:lnSpc>
                <a:spcPct val="150000"/>
              </a:lnSpc>
            </a:pPr>
            <a:r>
              <a:rPr sz="1575" b="0" i="0" dirty="1">
                <a:solidFill>
                  <a:srgbClr val="000000"/>
                </a:solidFill>
                <a:latin typeface="微软雅黑"/>
              </a:rPr>
              <a:t>卡罗-卡恩防御不仅注重对中心的争夺，还展现了棋手的策略灵活性和适应性，能够根据对局进展灵活调整战术，应对各种局面。</a:t>
            </a:r>
          </a:p>
        </p:txBody>
      </p:sp>
    </p:spTree>
  </p:cSld>
  <p:clrMapOvr>
    <a:masterClrMapping/>
  </p:clrMapOvr>
  <p:transition spd="fast"/>
  <p:timing>
    <p:tnLst>
      <p:par>
        <p:cTn id="1"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7802880" y="0"/>
            <a:ext cx="4389120" cy="6858000"/>
          </a:xfrm>
          <a:prstGeom prst="rect"/>
          <a:ln>
            <a:noFill/>
          </a:ln>
        </p:spPr>
      </p:pic>
      <p:pic>
        <p:nvPicPr>
          <p:cNvPr id="3" name="New picture"/>
          <p:cNvPicPr/>
          <p:nvPr/>
        </p:nvPicPr>
        <p:blipFill>
          <a:blip r:embed="rId3"/>
          <a:srcRect/>
          <a:stretch>
            <a:fillRect/>
          </a:stretch>
        </p:blipFill>
        <p:spPr>
          <a:xfrm>
            <a:off x="766800" y="835200"/>
            <a:ext cx="925200" cy="925200"/>
          </a:xfrm>
          <a:prstGeom prst="rect"/>
          <a:ln>
            <a:noFill/>
          </a:ln>
        </p:spPr>
      </p:pic>
      <p:sp>
        <p:nvSpPr>
          <p:cNvPr id="4" name="New shape"/>
          <p:cNvSpPr/>
          <p:nvPr/>
        </p:nvSpPr>
        <p:spPr>
          <a:xfrm>
            <a:off x="986400" y="931446"/>
            <a:ext cx="5776571" cy="1189909"/>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dirty="1">
                <a:solidFill>
                  <a:srgbClr val="E45E03"/>
                </a:solidFill>
                <a:latin typeface="微软雅黑"/>
              </a:rPr>
              <a:t>05</a:t>
            </a:r>
          </a:p>
        </p:txBody>
      </p:sp>
      <p:sp>
        <p:nvSpPr>
          <p:cNvPr id="5" name="New shape"/>
          <p:cNvSpPr/>
          <p:nvPr/>
        </p:nvSpPr>
        <p:spPr>
          <a:xfrm>
            <a:off x="986400" y="2635727"/>
            <a:ext cx="5771526" cy="1189909"/>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dirty="1">
                <a:solidFill>
                  <a:srgbClr val="542C16"/>
                </a:solidFill>
                <a:latin typeface="微软雅黑"/>
              </a:rPr>
              <a:t>国际象棋其他开局</a:t>
            </a:r>
          </a:p>
        </p:txBody>
      </p:sp>
    </p:spTree>
  </p:cSld>
  <p:clrMapOvr>
    <a:masterClrMapping/>
  </p:clrMapOvr>
  <p:transition spd="fast"/>
  <p:timing>
    <p:tnLst>
      <p:par>
        <p:cTn id="1"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ln>
            <a:noFill/>
          </a:ln>
        </p:spPr>
      </p:pic>
      <p:sp>
        <p:nvSpPr>
          <p:cNvPr id="3" name="New shape"/>
          <p:cNvSpPr/>
          <p:nvPr/>
        </p:nvSpPr>
        <p:spPr>
          <a:xfrm>
            <a:off x="982800" y="105991"/>
            <a:ext cx="9369360" cy="77801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dirty="1">
                <a:solidFill>
                  <a:srgbClr val="000000"/>
                </a:solidFill>
                <a:latin typeface="微软雅黑"/>
              </a:rPr>
              <a:t>鲁伊·洛佩兹开局</a:t>
            </a:r>
          </a:p>
        </p:txBody>
      </p:sp>
      <p:sp>
        <p:nvSpPr>
          <p:cNvPr id="4" name="New shape"/>
          <p:cNvSpPr/>
          <p:nvPr/>
        </p:nvSpPr>
        <p:spPr>
          <a:xfrm>
            <a:off x="6458401" y="1555200"/>
            <a:ext cx="4545078" cy="149310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E45E03"/>
                </a:solidFill>
                <a:latin typeface="微软雅黑"/>
              </a:rPr>
              <a:t>早期职业生涯</a:t>
            </a:r>
          </a:p>
          <a:p>
            <a:pPr algn="l">
              <a:lnSpc>
                <a:spcPct val="150000"/>
              </a:lnSpc>
            </a:pPr>
            <a:r>
              <a:rPr sz="1575" b="0" i="0" dirty="1">
                <a:solidFill>
                  <a:srgbClr val="000000"/>
                </a:solidFill>
                <a:latin typeface="微软雅黑"/>
              </a:rPr>
              <a:t>鲁伊·洛佩兹的职业生涯开始于他的青年时期，他在多个领域展现了出色的才能，逐步建立起自己的声誉。</a:t>
            </a:r>
          </a:p>
        </p:txBody>
      </p:sp>
      <p:sp>
        <p:nvSpPr>
          <p:cNvPr id="5" name="New shape"/>
          <p:cNvSpPr/>
          <p:nvPr/>
        </p:nvSpPr>
        <p:spPr>
          <a:xfrm>
            <a:off x="981860" y="2390401"/>
            <a:ext cx="4545077" cy="149310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r"/>
            <a:r>
              <a:rPr sz="2100" b="1" i="0" dirty="1">
                <a:solidFill>
                  <a:srgbClr val="E45E03"/>
                </a:solidFill>
                <a:latin typeface="微软雅黑"/>
              </a:rPr>
              <a:t>关键比赛胜利</a:t>
            </a:r>
          </a:p>
          <a:p>
            <a:pPr algn="r">
              <a:lnSpc>
                <a:spcPct val="150000"/>
              </a:lnSpc>
            </a:pPr>
            <a:r>
              <a:rPr sz="1575" b="0" i="0" dirty="1">
                <a:solidFill>
                  <a:srgbClr val="000000"/>
                </a:solidFill>
                <a:latin typeface="微软雅黑"/>
              </a:rPr>
              <a:t>鲁伊·洛佩兹在他的职业生涯中赢得了多场关键比赛，这些胜利不仅巩固了他的地位，也为他赢得了广泛的赞誉和认可。</a:t>
            </a:r>
          </a:p>
        </p:txBody>
      </p:sp>
      <p:sp>
        <p:nvSpPr>
          <p:cNvPr id="6" name="New shape"/>
          <p:cNvSpPr/>
          <p:nvPr/>
        </p:nvSpPr>
        <p:spPr>
          <a:xfrm>
            <a:off x="6458401" y="3365807"/>
            <a:ext cx="4554174" cy="149310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E45E03"/>
                </a:solidFill>
                <a:latin typeface="微软雅黑"/>
              </a:rPr>
              <a:t>技术特点与风格</a:t>
            </a:r>
          </a:p>
          <a:p>
            <a:pPr algn="l">
              <a:lnSpc>
                <a:spcPct val="150000"/>
              </a:lnSpc>
            </a:pPr>
            <a:r>
              <a:rPr sz="1575" b="0" i="0" dirty="1">
                <a:solidFill>
                  <a:srgbClr val="000000"/>
                </a:solidFill>
                <a:latin typeface="微软雅黑"/>
              </a:rPr>
              <a:t>鲁伊·洛佩兹以其独特的技术和风格著称，他的比赛方式和策略使他在众多对手中脱颖而出，成为该领域的佼佼者。</a:t>
            </a:r>
          </a:p>
        </p:txBody>
      </p:sp>
      <p:sp>
        <p:nvSpPr>
          <p:cNvPr id="7" name="New shape"/>
          <p:cNvSpPr/>
          <p:nvPr/>
        </p:nvSpPr>
        <p:spPr>
          <a:xfrm>
            <a:off x="5965200" y="1926000"/>
            <a:ext cx="39600" cy="464400"/>
          </a:xfrm>
          <a:prstGeom prst="rect"/>
          <a:solidFill>
            <a:srgbClr val="E45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New shape"/>
          <p:cNvSpPr/>
          <p:nvPr/>
        </p:nvSpPr>
        <p:spPr>
          <a:xfrm>
            <a:off x="6152400" y="1735740"/>
            <a:ext cx="309600" cy="39600"/>
          </a:xfrm>
          <a:prstGeom prst="rect"/>
          <a:solidFill>
            <a:srgbClr val="E45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ew shape"/>
          <p:cNvSpPr/>
          <p:nvPr/>
        </p:nvSpPr>
        <p:spPr>
          <a:xfrm>
            <a:off x="5806800" y="1555200"/>
            <a:ext cx="360000" cy="370800"/>
          </a:xfrm>
          <a:prstGeom prst="roundRect">
            <a:avLst>
              <a:gd name="adj" fmla="val 8819"/>
            </a:avLst>
          </a:prstGeom>
          <a:solidFill>
            <a:srgbClr val="542C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1">
                <a:solidFill>
                  <a:srgbClr val="FFFFFF"/>
                </a:solidFill>
              </a:rPr>
              <a:t>1</a:t>
            </a:r>
          </a:p>
        </p:txBody>
      </p:sp>
      <p:sp>
        <p:nvSpPr>
          <p:cNvPr id="10" name="New shape"/>
          <p:cNvSpPr/>
          <p:nvPr/>
        </p:nvSpPr>
        <p:spPr>
          <a:xfrm>
            <a:off x="5965200" y="2761201"/>
            <a:ext cx="39600" cy="604606"/>
          </a:xfrm>
          <a:prstGeom prst="rect"/>
          <a:solidFill>
            <a:srgbClr val="E45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New shape"/>
          <p:cNvSpPr/>
          <p:nvPr/>
        </p:nvSpPr>
        <p:spPr>
          <a:xfrm>
            <a:off x="5515200" y="2570941"/>
            <a:ext cx="309600" cy="39600"/>
          </a:xfrm>
          <a:prstGeom prst="rect"/>
          <a:solidFill>
            <a:srgbClr val="E45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New shape"/>
          <p:cNvSpPr/>
          <p:nvPr/>
        </p:nvSpPr>
        <p:spPr>
          <a:xfrm>
            <a:off x="5806800" y="2390401"/>
            <a:ext cx="360000" cy="370800"/>
          </a:xfrm>
          <a:prstGeom prst="roundRect">
            <a:avLst>
              <a:gd name="adj" fmla="val 8819"/>
            </a:avLst>
          </a:prstGeom>
          <a:solidFill>
            <a:srgbClr val="542C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1">
                <a:solidFill>
                  <a:srgbClr val="FFFFFF"/>
                </a:solidFill>
              </a:rPr>
              <a:t>2</a:t>
            </a:r>
          </a:p>
        </p:txBody>
      </p:sp>
      <p:sp>
        <p:nvSpPr>
          <p:cNvPr id="13" name="New shape"/>
          <p:cNvSpPr/>
          <p:nvPr/>
        </p:nvSpPr>
        <p:spPr>
          <a:xfrm>
            <a:off x="5965200" y="3736607"/>
            <a:ext cx="39600" cy="457200"/>
          </a:xfrm>
          <a:prstGeom prst="rect"/>
          <a:solidFill>
            <a:srgbClr val="E45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New shape"/>
          <p:cNvSpPr/>
          <p:nvPr/>
        </p:nvSpPr>
        <p:spPr>
          <a:xfrm>
            <a:off x="6152400" y="3546347"/>
            <a:ext cx="309600" cy="39600"/>
          </a:xfrm>
          <a:prstGeom prst="rect"/>
          <a:solidFill>
            <a:srgbClr val="E45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New shape"/>
          <p:cNvSpPr/>
          <p:nvPr/>
        </p:nvSpPr>
        <p:spPr>
          <a:xfrm>
            <a:off x="5806800" y="3365807"/>
            <a:ext cx="360000" cy="370800"/>
          </a:xfrm>
          <a:prstGeom prst="roundRect">
            <a:avLst>
              <a:gd name="adj" fmla="val 8819"/>
            </a:avLst>
          </a:prstGeom>
          <a:solidFill>
            <a:srgbClr val="542C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1">
                <a:solidFill>
                  <a:srgbClr val="FFFFFF"/>
                </a:solidFill>
              </a:rPr>
              <a:t>3</a:t>
            </a:r>
          </a:p>
        </p:txBody>
      </p:sp>
    </p:spTree>
  </p:cSld>
  <p:clrMapOvr>
    <a:masterClrMapping/>
  </p:clrMapOvr>
  <p:transition spd="fast"/>
  <p:timing>
    <p:tnLst>
      <p:par>
        <p:cTn id="1"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838800" y="979200"/>
            <a:ext cx="3672000" cy="511200"/>
          </a:xfrm>
          <a:prstGeom prst="rect"/>
          <a:ln>
            <a:noFill/>
          </a:ln>
        </p:spPr>
      </p:pic>
      <p:sp>
        <p:nvSpPr>
          <p:cNvPr id="3" name="New shape"/>
          <p:cNvSpPr/>
          <p:nvPr/>
        </p:nvSpPr>
        <p:spPr>
          <a:xfrm>
            <a:off x="1054800" y="1037646"/>
            <a:ext cx="2482880" cy="1189909"/>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dirty="1">
                <a:solidFill>
                  <a:srgbClr val="542C16"/>
                </a:solidFill>
                <a:latin typeface="微软雅黑"/>
              </a:rPr>
              <a:t>目录</a:t>
            </a:r>
          </a:p>
        </p:txBody>
      </p:sp>
      <p:sp>
        <p:nvSpPr>
          <p:cNvPr id="4" name="New shape"/>
          <p:cNvSpPr/>
          <p:nvPr/>
        </p:nvSpPr>
        <p:spPr>
          <a:xfrm>
            <a:off x="1486800" y="2854800"/>
            <a:ext cx="1841514" cy="1052612"/>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r>
              <a:rPr sz="1575" b="1" dirty="1">
                <a:solidFill>
                  <a:srgbClr val="E45E03"/>
                </a:solidFill>
                <a:latin typeface="微软雅黑"/>
              </a:rPr>
              <a:t>01</a:t>
            </a:r>
          </a:p>
          <a:p>
            <a:pPr>
              <a:lnSpc>
                <a:spcPct val="150000"/>
              </a:lnSpc>
            </a:pPr>
            <a:r>
              <a:rPr sz="1575" b="0" i="0" dirty="1">
                <a:solidFill>
                  <a:srgbClr val="000000"/>
                </a:solidFill>
                <a:latin typeface="微软雅黑"/>
              </a:rPr>
              <a:t>语言模型LLaMA介绍</a:t>
            </a:r>
          </a:p>
        </p:txBody>
      </p:sp>
      <p:sp>
        <p:nvSpPr>
          <p:cNvPr id="5" name="New shape"/>
          <p:cNvSpPr/>
          <p:nvPr/>
        </p:nvSpPr>
        <p:spPr>
          <a:xfrm>
            <a:off x="3455314" y="2854800"/>
            <a:ext cx="1841514" cy="69220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r>
              <a:rPr sz="1575" b="1" dirty="1">
                <a:solidFill>
                  <a:srgbClr val="E45E03"/>
                </a:solidFill>
                <a:latin typeface="微软雅黑"/>
              </a:rPr>
              <a:t>02</a:t>
            </a:r>
          </a:p>
          <a:p>
            <a:pPr>
              <a:lnSpc>
                <a:spcPct val="150000"/>
              </a:lnSpc>
            </a:pPr>
            <a:r>
              <a:rPr sz="1575" b="0" i="0" dirty="1">
                <a:solidFill>
                  <a:srgbClr val="000000"/>
                </a:solidFill>
                <a:latin typeface="微软雅黑"/>
              </a:rPr>
              <a:t>LLaMA模型架构</a:t>
            </a:r>
          </a:p>
        </p:txBody>
      </p:sp>
      <p:sp>
        <p:nvSpPr>
          <p:cNvPr id="6" name="New shape"/>
          <p:cNvSpPr/>
          <p:nvPr/>
        </p:nvSpPr>
        <p:spPr>
          <a:xfrm>
            <a:off x="5423828" y="2854800"/>
            <a:ext cx="1841514" cy="69220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r>
              <a:rPr sz="1575" b="1" dirty="1">
                <a:solidFill>
                  <a:srgbClr val="E45E03"/>
                </a:solidFill>
                <a:latin typeface="微软雅黑"/>
              </a:rPr>
              <a:t>03</a:t>
            </a:r>
          </a:p>
          <a:p>
            <a:pPr>
              <a:lnSpc>
                <a:spcPct val="150000"/>
              </a:lnSpc>
            </a:pPr>
            <a:r>
              <a:rPr sz="1575" b="0" i="0" dirty="1">
                <a:solidFill>
                  <a:srgbClr val="000000"/>
                </a:solidFill>
                <a:latin typeface="微软雅黑"/>
              </a:rPr>
              <a:t>负责任AI实践</a:t>
            </a:r>
          </a:p>
        </p:txBody>
      </p:sp>
      <p:sp>
        <p:nvSpPr>
          <p:cNvPr id="7" name="New shape"/>
          <p:cNvSpPr/>
          <p:nvPr/>
        </p:nvSpPr>
        <p:spPr>
          <a:xfrm>
            <a:off x="7392342" y="2854800"/>
            <a:ext cx="1841514" cy="69220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r>
              <a:rPr sz="1575" b="1" dirty="1">
                <a:solidFill>
                  <a:srgbClr val="E45E03"/>
                </a:solidFill>
                <a:latin typeface="微软雅黑"/>
              </a:rPr>
              <a:t>04</a:t>
            </a:r>
          </a:p>
          <a:p>
            <a:pPr>
              <a:lnSpc>
                <a:spcPct val="150000"/>
              </a:lnSpc>
            </a:pPr>
            <a:r>
              <a:rPr sz="1575" b="0" i="0" dirty="1">
                <a:solidFill>
                  <a:srgbClr val="000000"/>
                </a:solidFill>
                <a:latin typeface="微软雅黑"/>
              </a:rPr>
              <a:t>国际象棋开局策略</a:t>
            </a:r>
          </a:p>
        </p:txBody>
      </p:sp>
      <p:sp>
        <p:nvSpPr>
          <p:cNvPr id="8" name="New shape"/>
          <p:cNvSpPr/>
          <p:nvPr/>
        </p:nvSpPr>
        <p:spPr>
          <a:xfrm>
            <a:off x="9360857" y="2854800"/>
            <a:ext cx="1841514" cy="69220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r>
              <a:rPr sz="1575" b="1" dirty="1">
                <a:solidFill>
                  <a:srgbClr val="E45E03"/>
                </a:solidFill>
                <a:latin typeface="微软雅黑"/>
              </a:rPr>
              <a:t>05</a:t>
            </a:r>
          </a:p>
          <a:p>
            <a:pPr>
              <a:lnSpc>
                <a:spcPct val="150000"/>
              </a:lnSpc>
            </a:pPr>
            <a:r>
              <a:rPr sz="1575" b="0" i="0" dirty="1">
                <a:solidFill>
                  <a:srgbClr val="000000"/>
                </a:solidFill>
                <a:latin typeface="微软雅黑"/>
              </a:rPr>
              <a:t>国际象棋其他开局</a:t>
            </a:r>
          </a:p>
        </p:txBody>
      </p:sp>
      <p:sp>
        <p:nvSpPr>
          <p:cNvPr id="9" name="New shape"/>
          <p:cNvSpPr/>
          <p:nvPr/>
        </p:nvSpPr>
        <p:spPr>
          <a:xfrm>
            <a:off x="1486800" y="4034411"/>
            <a:ext cx="1841514" cy="69220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r>
              <a:rPr sz="1575" b="1" dirty="1">
                <a:solidFill>
                  <a:srgbClr val="E45E03"/>
                </a:solidFill>
                <a:latin typeface="微软雅黑"/>
              </a:rPr>
              <a:t>06</a:t>
            </a:r>
          </a:p>
          <a:p>
            <a:pPr>
              <a:lnSpc>
                <a:spcPct val="150000"/>
              </a:lnSpc>
            </a:pPr>
            <a:r>
              <a:rPr sz="1575" b="0" i="0" dirty="1">
                <a:solidFill>
                  <a:srgbClr val="000000"/>
                </a:solidFill>
                <a:latin typeface="微软雅黑"/>
              </a:rPr>
              <a:t>猫的超自然理论</a:t>
            </a:r>
          </a:p>
        </p:txBody>
      </p:sp>
    </p:spTree>
  </p:cSld>
  <p:clrMapOvr>
    <a:masterClrMapping/>
  </p:clrMapOvr>
  <p:transition spd="fast"/>
  <p:timing>
    <p:tnLst>
      <p:par>
        <p:cTn id="1"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ln>
            <a:noFill/>
          </a:ln>
        </p:spPr>
      </p:pic>
      <p:sp>
        <p:nvSpPr>
          <p:cNvPr id="3" name="New shape"/>
          <p:cNvSpPr/>
          <p:nvPr/>
        </p:nvSpPr>
        <p:spPr>
          <a:xfrm>
            <a:off x="982800" y="105991"/>
            <a:ext cx="9369360" cy="77801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dirty="1">
                <a:solidFill>
                  <a:srgbClr val="000000"/>
                </a:solidFill>
                <a:latin typeface="微软雅黑"/>
              </a:rPr>
              <a:t>意大利游戏策略</a:t>
            </a:r>
          </a:p>
        </p:txBody>
      </p:sp>
      <p:sp>
        <p:nvSpPr>
          <p:cNvPr id="4" name="New shape"/>
          <p:cNvSpPr/>
          <p:nvPr/>
        </p:nvSpPr>
        <p:spPr>
          <a:xfrm>
            <a:off x="1558800" y="2402271"/>
            <a:ext cx="2744215" cy="189355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0" i="0" dirty="1">
                <a:solidFill>
                  <a:srgbClr val="000000"/>
                </a:solidFill>
                <a:latin typeface="微软雅黑"/>
              </a:rPr>
              <a:t>在意大利游戏策略中，白方通过布局其棋子以控制棋盘中心，这一战术旨在限制黑方的行动自由，为后续的攻击和防守创造有利条件。</a:t>
            </a:r>
          </a:p>
        </p:txBody>
      </p:sp>
      <p:sp>
        <p:nvSpPr>
          <p:cNvPr id="5" name="New shape"/>
          <p:cNvSpPr/>
          <p:nvPr/>
        </p:nvSpPr>
        <p:spPr>
          <a:xfrm>
            <a:off x="1556530" y="1627201"/>
            <a:ext cx="2532802" cy="648071"/>
          </a:xfrm>
          <a:prstGeom prst="roundRect">
            <a:avLst>
              <a:gd name="adj" fmla="val 20033"/>
            </a:avLst>
          </a:prstGeom>
          <a:solidFill>
            <a:srgbClr val="EDEDED"/>
          </a:solidFill>
          <a:ln w="6350">
            <a:solidFill>
              <a:srgbClr val="542C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2100" b="1" i="0" dirty="1">
                <a:solidFill>
                  <a:srgbClr val="E45E03"/>
                </a:solidFill>
                <a:latin typeface="微软雅黑"/>
              </a:rPr>
              <a:t>控制棋盘中心</a:t>
            </a:r>
          </a:p>
        </p:txBody>
      </p:sp>
      <p:sp>
        <p:nvSpPr>
          <p:cNvPr id="6" name="New shape"/>
          <p:cNvSpPr/>
          <p:nvPr/>
        </p:nvSpPr>
        <p:spPr>
          <a:xfrm>
            <a:off x="4430015" y="2402270"/>
            <a:ext cx="2744215" cy="189355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0" i="0" dirty="1">
                <a:solidFill>
                  <a:srgbClr val="000000"/>
                </a:solidFill>
                <a:latin typeface="微软雅黑"/>
              </a:rPr>
              <a:t>开局阶段，白方棋子的部署至关重要，正确的棋子配置能够有效地占据棋盘中心区域，从而在游戏的早期阶段就确立优势。</a:t>
            </a:r>
          </a:p>
        </p:txBody>
      </p:sp>
      <p:sp>
        <p:nvSpPr>
          <p:cNvPr id="7" name="New shape"/>
          <p:cNvSpPr/>
          <p:nvPr/>
        </p:nvSpPr>
        <p:spPr>
          <a:xfrm>
            <a:off x="4427745" y="1627201"/>
            <a:ext cx="2532802" cy="648071"/>
          </a:xfrm>
          <a:prstGeom prst="roundRect">
            <a:avLst>
              <a:gd name="adj" fmla="val 20033"/>
            </a:avLst>
          </a:prstGeom>
          <a:solidFill>
            <a:srgbClr val="EDEDED"/>
          </a:solidFill>
          <a:ln w="6350">
            <a:solidFill>
              <a:srgbClr val="542C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2100" b="1" i="0" dirty="1">
                <a:solidFill>
                  <a:srgbClr val="E45E03"/>
                </a:solidFill>
                <a:latin typeface="微软雅黑"/>
              </a:rPr>
              <a:t>开局棋子部署</a:t>
            </a:r>
          </a:p>
        </p:txBody>
      </p:sp>
      <p:sp>
        <p:nvSpPr>
          <p:cNvPr id="8" name="New shape"/>
          <p:cNvSpPr/>
          <p:nvPr/>
        </p:nvSpPr>
        <p:spPr>
          <a:xfrm>
            <a:off x="7301229" y="2402270"/>
            <a:ext cx="2744216" cy="189355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0" i="0" dirty="1">
                <a:solidFill>
                  <a:srgbClr val="000000"/>
                </a:solidFill>
                <a:latin typeface="微软雅黑"/>
              </a:rPr>
              <a:t>虽然控制棋盘中心是意大利游戏策略的核心，但成功的关键在于根据对局的实际情况灵活调整策略，以应对对手的各种可能反应。</a:t>
            </a:r>
          </a:p>
        </p:txBody>
      </p:sp>
      <p:sp>
        <p:nvSpPr>
          <p:cNvPr id="9" name="New shape"/>
          <p:cNvSpPr/>
          <p:nvPr/>
        </p:nvSpPr>
        <p:spPr>
          <a:xfrm>
            <a:off x="7298959" y="1627201"/>
            <a:ext cx="2532802" cy="648071"/>
          </a:xfrm>
          <a:prstGeom prst="roundRect">
            <a:avLst>
              <a:gd name="adj" fmla="val 20033"/>
            </a:avLst>
          </a:prstGeom>
          <a:solidFill>
            <a:srgbClr val="EDEDED"/>
          </a:solidFill>
          <a:ln w="6350">
            <a:solidFill>
              <a:srgbClr val="542C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2100" b="1" i="0" dirty="1">
                <a:solidFill>
                  <a:srgbClr val="E45E03"/>
                </a:solidFill>
                <a:latin typeface="微软雅黑"/>
              </a:rPr>
              <a:t>策略灵活运用</a:t>
            </a:r>
          </a:p>
        </p:txBody>
      </p:sp>
    </p:spTree>
  </p:cSld>
  <p:clrMapOvr>
    <a:masterClrMapping/>
  </p:clrMapOvr>
  <p:transition spd="fast"/>
  <p:timing>
    <p:tnLst>
      <p:par>
        <p:cTn id="1"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ln>
            <a:noFill/>
          </a:ln>
        </p:spPr>
      </p:pic>
      <p:sp>
        <p:nvSpPr>
          <p:cNvPr id="3" name="New shape"/>
          <p:cNvSpPr/>
          <p:nvPr/>
        </p:nvSpPr>
        <p:spPr>
          <a:xfrm>
            <a:off x="982800" y="105991"/>
            <a:ext cx="9369360" cy="77801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dirty="1">
                <a:solidFill>
                  <a:srgbClr val="000000"/>
                </a:solidFill>
                <a:latin typeface="微软雅黑"/>
              </a:rPr>
              <a:t>苏格兰游戏变种</a:t>
            </a:r>
          </a:p>
        </p:txBody>
      </p:sp>
      <p:sp>
        <p:nvSpPr>
          <p:cNvPr id="4" name="New shape"/>
          <p:cNvSpPr/>
          <p:nvPr/>
        </p:nvSpPr>
        <p:spPr>
          <a:xfrm>
            <a:off x="1774800" y="1555200"/>
            <a:ext cx="8016003" cy="1407296"/>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E45E03"/>
                </a:solidFill>
                <a:latin typeface="微软雅黑"/>
              </a:rPr>
              <a:t>苏格兰游戏变种的定义</a:t>
            </a:r>
            <a:br>
              <a:rPr sz="1800" dirty="1">
                <a:latin typeface="微软雅黑"/>
              </a:rPr>
            </a:br>
          </a:p>
          <a:p>
            <a:pPr algn="l">
              <a:lnSpc>
                <a:spcPct val="150000"/>
              </a:lnSpc>
            </a:pPr>
            <a:r>
              <a:rPr sz="1575" b="0" i="0" dirty="1">
                <a:solidFill>
                  <a:srgbClr val="000000"/>
                </a:solidFill>
                <a:latin typeface="微软雅黑"/>
              </a:rPr>
              <a:t>苏格兰游戏变种是一种涉及权力交换和心理控制的性虐恋游戏，通过束缚、命令与服从等行为，对参与者的心理和情感产生影响。</a:t>
            </a:r>
          </a:p>
        </p:txBody>
      </p:sp>
      <p:sp>
        <p:nvSpPr>
          <p:cNvPr id="5" name="New shape"/>
          <p:cNvSpPr/>
          <p:nvPr/>
        </p:nvSpPr>
        <p:spPr>
          <a:xfrm>
            <a:off x="1774800" y="3089496"/>
            <a:ext cx="8016003" cy="1407296"/>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E45E03"/>
                </a:solidFill>
                <a:latin typeface="微软雅黑"/>
              </a:rPr>
              <a:t>参与原则</a:t>
            </a:r>
            <a:br>
              <a:rPr sz="1800" dirty="1">
                <a:latin typeface="微软雅黑"/>
              </a:rPr>
            </a:br>
          </a:p>
          <a:p>
            <a:pPr algn="l">
              <a:lnSpc>
                <a:spcPct val="150000"/>
              </a:lnSpc>
            </a:pPr>
            <a:r>
              <a:rPr sz="1575" b="0" i="0" dirty="1">
                <a:solidFill>
                  <a:srgbClr val="000000"/>
                </a:solidFill>
                <a:latin typeface="微软雅黑"/>
              </a:rPr>
              <a:t>参与苏格兰游戏变种应基于自愿、安全和双方同意的原则，确保活动在法律允许的范围内进行，以保障参与者的权益和安全。</a:t>
            </a:r>
          </a:p>
        </p:txBody>
      </p:sp>
      <p:sp>
        <p:nvSpPr>
          <p:cNvPr id="6" name="New shape"/>
          <p:cNvSpPr/>
          <p:nvPr/>
        </p:nvSpPr>
        <p:spPr>
          <a:xfrm>
            <a:off x="1774800" y="4623792"/>
            <a:ext cx="8016003" cy="1407296"/>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E45E03"/>
                </a:solidFill>
                <a:latin typeface="微软雅黑"/>
              </a:rPr>
              <a:t>参与建议</a:t>
            </a:r>
            <a:br>
              <a:rPr sz="1800" dirty="1">
                <a:latin typeface="微软雅黑"/>
              </a:rPr>
            </a:br>
          </a:p>
          <a:p>
            <a:pPr algn="l">
              <a:lnSpc>
                <a:spcPct val="150000"/>
              </a:lnSpc>
            </a:pPr>
            <a:r>
              <a:rPr sz="1575" b="0" i="0" dirty="1">
                <a:solidFill>
                  <a:srgbClr val="000000"/>
                </a:solidFill>
                <a:latin typeface="微软雅黑"/>
              </a:rPr>
              <a:t>由于苏格兰游戏变种的私密性和复杂性，建议参与者在参与前充分了解相关信息并咨询专业人士，以确保活动的顺利进行和参与者的安全。</a:t>
            </a:r>
          </a:p>
        </p:txBody>
      </p:sp>
      <p:sp>
        <p:nvSpPr>
          <p:cNvPr id="7" name="New shape"/>
          <p:cNvSpPr/>
          <p:nvPr/>
        </p:nvSpPr>
        <p:spPr>
          <a:xfrm>
            <a:off x="1270800" y="1555200"/>
            <a:ext cx="360000" cy="370800"/>
          </a:xfrm>
          <a:prstGeom prst="roundRect">
            <a:avLst>
              <a:gd name="adj" fmla="val 8819"/>
            </a:avLst>
          </a:prstGeom>
          <a:solidFill>
            <a:srgbClr val="542C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1">
                <a:solidFill>
                  <a:srgbClr val="FFFFFF"/>
                </a:solidFill>
              </a:rPr>
              <a:t>1</a:t>
            </a:r>
          </a:p>
        </p:txBody>
      </p:sp>
      <p:sp>
        <p:nvSpPr>
          <p:cNvPr id="8" name="New shape"/>
          <p:cNvSpPr/>
          <p:nvPr/>
        </p:nvSpPr>
        <p:spPr>
          <a:xfrm>
            <a:off x="1270800" y="3089496"/>
            <a:ext cx="360000" cy="370800"/>
          </a:xfrm>
          <a:prstGeom prst="roundRect">
            <a:avLst>
              <a:gd name="adj" fmla="val 8819"/>
            </a:avLst>
          </a:prstGeom>
          <a:solidFill>
            <a:srgbClr val="542C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1">
                <a:solidFill>
                  <a:srgbClr val="FFFFFF"/>
                </a:solidFill>
              </a:rPr>
              <a:t>2</a:t>
            </a:r>
          </a:p>
        </p:txBody>
      </p:sp>
      <p:sp>
        <p:nvSpPr>
          <p:cNvPr id="9" name="New shape"/>
          <p:cNvSpPr/>
          <p:nvPr/>
        </p:nvSpPr>
        <p:spPr>
          <a:xfrm>
            <a:off x="1270800" y="4623792"/>
            <a:ext cx="360000" cy="370800"/>
          </a:xfrm>
          <a:prstGeom prst="roundRect">
            <a:avLst>
              <a:gd name="adj" fmla="val 8819"/>
            </a:avLst>
          </a:prstGeom>
          <a:solidFill>
            <a:srgbClr val="542C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1">
                <a:solidFill>
                  <a:srgbClr val="FFFFFF"/>
                </a:solidFill>
              </a:rPr>
              <a:t>3</a:t>
            </a:r>
          </a:p>
        </p:txBody>
      </p:sp>
    </p:spTree>
  </p:cSld>
  <p:clrMapOvr>
    <a:masterClrMapping/>
  </p:clrMapOvr>
  <p:transition spd="fast"/>
  <p:timing>
    <p:tnLst>
      <p:par>
        <p:cTn id="1"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7802880" y="0"/>
            <a:ext cx="4389120" cy="6858000"/>
          </a:xfrm>
          <a:prstGeom prst="rect"/>
          <a:ln>
            <a:noFill/>
          </a:ln>
        </p:spPr>
      </p:pic>
      <p:pic>
        <p:nvPicPr>
          <p:cNvPr id="3" name="New picture"/>
          <p:cNvPicPr/>
          <p:nvPr/>
        </p:nvPicPr>
        <p:blipFill>
          <a:blip r:embed="rId3"/>
          <a:srcRect/>
          <a:stretch>
            <a:fillRect/>
          </a:stretch>
        </p:blipFill>
        <p:spPr>
          <a:xfrm>
            <a:off x="766800" y="835200"/>
            <a:ext cx="925200" cy="925200"/>
          </a:xfrm>
          <a:prstGeom prst="rect"/>
          <a:ln>
            <a:noFill/>
          </a:ln>
        </p:spPr>
      </p:pic>
      <p:sp>
        <p:nvSpPr>
          <p:cNvPr id="4" name="New shape"/>
          <p:cNvSpPr/>
          <p:nvPr/>
        </p:nvSpPr>
        <p:spPr>
          <a:xfrm>
            <a:off x="986400" y="931446"/>
            <a:ext cx="5776571" cy="1189909"/>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dirty="1">
                <a:solidFill>
                  <a:srgbClr val="E45E03"/>
                </a:solidFill>
                <a:latin typeface="微软雅黑"/>
              </a:rPr>
              <a:t>06</a:t>
            </a:r>
          </a:p>
        </p:txBody>
      </p:sp>
      <p:sp>
        <p:nvSpPr>
          <p:cNvPr id="5" name="New shape"/>
          <p:cNvSpPr/>
          <p:nvPr/>
        </p:nvSpPr>
        <p:spPr>
          <a:xfrm>
            <a:off x="986400" y="2635727"/>
            <a:ext cx="5771526" cy="1189909"/>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dirty="1">
                <a:solidFill>
                  <a:srgbClr val="542C16"/>
                </a:solidFill>
                <a:latin typeface="微软雅黑"/>
              </a:rPr>
              <a:t>猫的超自然理论</a:t>
            </a:r>
          </a:p>
        </p:txBody>
      </p:sp>
    </p:spTree>
  </p:cSld>
  <p:clrMapOvr>
    <a:masterClrMapping/>
  </p:clrMapOvr>
  <p:transition spd="fast"/>
  <p:timing>
    <p:tnLst>
      <p:par>
        <p:cTn id="1"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ln>
            <a:noFill/>
          </a:ln>
        </p:spPr>
      </p:pic>
      <p:sp>
        <p:nvSpPr>
          <p:cNvPr id="3" name="New shape"/>
          <p:cNvSpPr/>
          <p:nvPr/>
        </p:nvSpPr>
        <p:spPr>
          <a:xfrm>
            <a:off x="982800" y="105991"/>
            <a:ext cx="9369360" cy="77801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dirty="1">
                <a:solidFill>
                  <a:srgbClr val="000000"/>
                </a:solidFill>
                <a:latin typeface="微软雅黑"/>
              </a:rPr>
              <a:t>猫的操控假说</a:t>
            </a:r>
          </a:p>
        </p:txBody>
      </p:sp>
      <p:sp>
        <p:nvSpPr>
          <p:cNvPr id="4" name="New shape"/>
          <p:cNvSpPr/>
          <p:nvPr/>
        </p:nvSpPr>
        <p:spPr>
          <a:xfrm>
            <a:off x="1558800" y="1627201"/>
            <a:ext cx="3040541" cy="3988066"/>
          </a:xfrm>
          <a:prstGeom prst="roundRect">
            <a:avLst>
              <a:gd name="adj" fmla="val 10000"/>
            </a:avLst>
          </a:prstGeom>
          <a:solidFill>
            <a:srgbClr val="EDEDED"/>
          </a:solidFill>
          <a:ln w="6350">
            <a:solidFill>
              <a:srgbClr val="E4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br>
              <a:rPr sz="1800" dirty="1">
                <a:latin typeface="微软雅黑"/>
              </a:rPr>
            </a:br>
          </a:p>
          <a:p>
            <a:pPr algn="l"/>
            <a:r>
              <a:rPr sz="2100" b="1" i="0" dirty="1">
                <a:solidFill>
                  <a:srgbClr val="E45E03"/>
                </a:solidFill>
                <a:latin typeface="微软雅黑"/>
              </a:rPr>
              <a:t>猫的维度起源</a:t>
            </a:r>
            <a:br>
              <a:rPr sz="1800" dirty="1">
                <a:latin typeface="微软雅黑"/>
              </a:rPr>
            </a:br>
          </a:p>
          <a:p>
            <a:pPr algn="l">
              <a:lnSpc>
                <a:spcPct val="150000"/>
              </a:lnSpc>
            </a:pPr>
            <a:r>
              <a:rPr sz="1575" b="0" i="0" dirty="1">
                <a:solidFill>
                  <a:srgbClr val="000000"/>
                </a:solidFill>
                <a:latin typeface="微软雅黑"/>
              </a:rPr>
              <a:t>根据操控假说，猫并非普通的哺乳动物，而是来自另一个维度的寄生虫，它们以无害的外表隐藏其真正的恐怖形态，通过心灵控制操纵人类感知。</a:t>
            </a:r>
            <a:br>
              <a:rPr sz="1800" dirty="1">
                <a:latin typeface="微软雅黑"/>
              </a:rPr>
            </a:br>
          </a:p>
        </p:txBody>
      </p:sp>
      <p:sp>
        <p:nvSpPr>
          <p:cNvPr id="5" name="New shape"/>
          <p:cNvSpPr/>
          <p:nvPr/>
        </p:nvSpPr>
        <p:spPr>
          <a:xfrm>
            <a:off x="4726341" y="1627201"/>
            <a:ext cx="3040555" cy="3988066"/>
          </a:xfrm>
          <a:prstGeom prst="roundRect">
            <a:avLst>
              <a:gd name="adj" fmla="val 10000"/>
            </a:avLst>
          </a:prstGeom>
          <a:solidFill>
            <a:srgbClr val="EDEDED"/>
          </a:solidFill>
          <a:ln w="6350">
            <a:solidFill>
              <a:srgbClr val="E4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br>
              <a:rPr sz="1800" dirty="1">
                <a:latin typeface="微软雅黑"/>
              </a:rPr>
            </a:br>
          </a:p>
          <a:p>
            <a:pPr algn="l"/>
            <a:r>
              <a:rPr sz="2100" b="1" i="0" dirty="1">
                <a:solidFill>
                  <a:srgbClr val="E45E03"/>
                </a:solidFill>
                <a:latin typeface="微软雅黑"/>
              </a:rPr>
              <a:t>猫对人类的影响</a:t>
            </a:r>
            <a:br>
              <a:rPr sz="1800" dirty="1">
                <a:latin typeface="微软雅黑"/>
              </a:rPr>
            </a:br>
          </a:p>
          <a:p>
            <a:pPr algn="l">
              <a:lnSpc>
                <a:spcPct val="150000"/>
              </a:lnSpc>
            </a:pPr>
            <a:r>
              <a:rPr sz="1575" b="0" i="0" dirty="1">
                <a:solidFill>
                  <a:srgbClr val="000000"/>
                </a:solidFill>
                <a:latin typeface="微软雅黑"/>
              </a:rPr>
              <a:t>这些寄生生物不仅侵入我们的世界，还以人类的生命力量为食，能将触须伸入人脑，操纵思想和行为，导致所谓的“疯狂的猫女士”现象，完全受其控制。</a:t>
            </a:r>
            <a:br>
              <a:rPr sz="1800" dirty="1">
                <a:latin typeface="微软雅黑"/>
              </a:rPr>
            </a:br>
          </a:p>
        </p:txBody>
      </p:sp>
      <p:sp>
        <p:nvSpPr>
          <p:cNvPr id="6" name="New shape"/>
          <p:cNvSpPr/>
          <p:nvPr/>
        </p:nvSpPr>
        <p:spPr>
          <a:xfrm>
            <a:off x="7893895" y="1627202"/>
            <a:ext cx="3040565" cy="3988066"/>
          </a:xfrm>
          <a:prstGeom prst="roundRect">
            <a:avLst>
              <a:gd name="adj" fmla="val 10000"/>
            </a:avLst>
          </a:prstGeom>
          <a:solidFill>
            <a:srgbClr val="EDEDED"/>
          </a:solidFill>
          <a:ln w="6350">
            <a:solidFill>
              <a:srgbClr val="E4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br>
              <a:rPr sz="1800" dirty="1">
                <a:latin typeface="微软雅黑"/>
              </a:rPr>
            </a:br>
          </a:p>
          <a:p>
            <a:pPr algn="l"/>
            <a:r>
              <a:rPr sz="2100" b="1" i="0" dirty="1">
                <a:solidFill>
                  <a:srgbClr val="E45E03"/>
                </a:solidFill>
                <a:latin typeface="微软雅黑"/>
              </a:rPr>
              <a:t>防范措施</a:t>
            </a:r>
            <a:br>
              <a:rPr sz="1800" dirty="1">
                <a:latin typeface="微软雅黑"/>
              </a:rPr>
            </a:br>
          </a:p>
          <a:p>
            <a:pPr algn="l">
              <a:lnSpc>
                <a:spcPct val="150000"/>
              </a:lnSpc>
            </a:pPr>
            <a:r>
              <a:rPr sz="1575" b="0" i="0" dirty="1">
                <a:solidFill>
                  <a:srgbClr val="000000"/>
                </a:solidFill>
                <a:latin typeface="微软雅黑"/>
              </a:rPr>
              <a:t>保护自己的最佳方式是避免与猫的所有接触。不要被其释放的信息素所迷惑，避免让猫接触你的个人物品，尤其是床上用品和衣物，防止其将寄生触须扩散到你的大脑中。</a:t>
            </a:r>
            <a:br>
              <a:rPr sz="1800" dirty="1">
                <a:latin typeface="微软雅黑"/>
              </a:rPr>
            </a:br>
          </a:p>
        </p:txBody>
      </p:sp>
    </p:spTree>
  </p:cSld>
  <p:clrMapOvr>
    <a:masterClrMapping/>
  </p:clrMapOvr>
  <p:transition spd="fast"/>
  <p:timing>
    <p:tnLst>
      <p:par>
        <p:cTn id="1"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a:blip r:embed="rId6"/>
          <a:srcRect/>
          <a:stretch>
            <a:fillRect/>
          </a:stretch>
        </a:blip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ln>
            <a:noFill/>
          </a:ln>
        </p:spPr>
      </p:pic>
      <p:sp>
        <p:nvSpPr>
          <p:cNvPr id="3" name="New shape"/>
          <p:cNvSpPr/>
          <p:nvPr/>
        </p:nvSpPr>
        <p:spPr>
          <a:xfrm>
            <a:off x="982800" y="105991"/>
            <a:ext cx="9369360" cy="77801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dirty="1">
                <a:solidFill>
                  <a:srgbClr val="000000"/>
                </a:solidFill>
                <a:latin typeface="微软雅黑"/>
              </a:rPr>
              <a:t>防范措施建议</a:t>
            </a:r>
          </a:p>
        </p:txBody>
      </p:sp>
      <p:sp>
        <p:nvSpPr>
          <p:cNvPr id="4" name="New shape"/>
          <p:cNvSpPr/>
          <p:nvPr/>
        </p:nvSpPr>
        <p:spPr>
          <a:xfrm>
            <a:off x="1558800" y="3011880"/>
            <a:ext cx="2744215" cy="2448466"/>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E45E03"/>
                </a:solidFill>
                <a:latin typeface="微软雅黑"/>
              </a:rPr>
              <a:t>负责任地使用语言模型</a:t>
            </a:r>
            <a:br>
              <a:rPr sz="1800" dirty="1">
                <a:latin typeface="微软雅黑"/>
              </a:rPr>
            </a:br>
          </a:p>
          <a:p>
            <a:pPr algn="l">
              <a:lnSpc>
                <a:spcPct val="150000"/>
              </a:lnSpc>
            </a:pPr>
            <a:r>
              <a:rPr sz="1575" b="0" i="0" dirty="1">
                <a:solidFill>
                  <a:srgbClr val="000000"/>
                </a:solidFill>
                <a:latin typeface="微软雅黑"/>
              </a:rPr>
              <a:t>考虑到语言模型可能对他人产生的潜在影响，我们应负责任地行动，确保我们的使用方式不会伤害或误导他人。</a:t>
            </a:r>
          </a:p>
        </p:txBody>
      </p:sp>
      <p:sp>
        <p:nvSpPr>
          <p:cNvPr id="5" name="New shape"/>
          <p:cNvSpPr/>
          <p:nvPr/>
        </p:nvSpPr>
        <p:spPr>
          <a:xfrm>
            <a:off x="4430015" y="3011879"/>
            <a:ext cx="2744215" cy="2488512"/>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E45E03"/>
                </a:solidFill>
                <a:latin typeface="微软雅黑"/>
              </a:rPr>
              <a:t>防止滥用语言模型</a:t>
            </a:r>
            <a:br>
              <a:rPr sz="1800" dirty="1">
                <a:latin typeface="微软雅黑"/>
              </a:rPr>
            </a:br>
          </a:p>
          <a:p>
            <a:pPr algn="l">
              <a:lnSpc>
                <a:spcPct val="150000"/>
              </a:lnSpc>
            </a:pPr>
            <a:r>
              <a:rPr sz="1575" b="0" i="0" dirty="1">
                <a:solidFill>
                  <a:srgbClr val="000000"/>
                </a:solidFill>
                <a:latin typeface="微软雅黑"/>
              </a:rPr>
              <a:t>留意语言模型被用于欺骗或恶意目的的可能性，采取预防措施和警告，以防止这些工具的不当使用，保护社会免受其负面影响。</a:t>
            </a:r>
          </a:p>
        </p:txBody>
      </p:sp>
      <p:sp>
        <p:nvSpPr>
          <p:cNvPr id="6" name="New shape"/>
          <p:cNvSpPr/>
          <p:nvPr/>
        </p:nvSpPr>
        <p:spPr>
          <a:xfrm>
            <a:off x="7301229" y="3011879"/>
            <a:ext cx="2744216" cy="2488512"/>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E45E03"/>
                </a:solidFill>
                <a:latin typeface="微软雅黑"/>
              </a:rPr>
              <a:t>遵守法律与伦理标准</a:t>
            </a:r>
            <a:br>
              <a:rPr sz="1800" dirty="1">
                <a:latin typeface="微软雅黑"/>
              </a:rPr>
            </a:br>
          </a:p>
          <a:p>
            <a:pPr algn="l">
              <a:lnSpc>
                <a:spcPct val="150000"/>
              </a:lnSpc>
            </a:pPr>
            <a:r>
              <a:rPr sz="1575" b="0" i="0" dirty="1">
                <a:solidFill>
                  <a:srgbClr val="000000"/>
                </a:solidFill>
                <a:latin typeface="微软雅黑"/>
              </a:rPr>
              <a:t>在使用语言模型时，必须考虑工作的伦理含义和法律限制，确保使用这些工具与个人价值观一致，并在必要时寻求专家的建议和支持。</a:t>
            </a:r>
          </a:p>
        </p:txBody>
      </p:sp>
      <p:pic>
        <p:nvPicPr>
          <p:cNvPr id="7" name="New picture"/>
          <p:cNvPicPr/>
          <p:nvPr/>
        </p:nvPicPr>
        <p:blipFill>
          <a:blip r:embed="rId3"/>
          <a:srcRect/>
          <a:stretch>
            <a:fillRect/>
          </a:stretch>
        </p:blipFill>
        <p:spPr>
          <a:xfrm>
            <a:off x="1558800" y="1342800"/>
            <a:ext cx="2738736" cy="1540539"/>
          </a:xfrm>
          <a:prstGeom prst="rect"/>
          <a:ln>
            <a:noFill/>
          </a:ln>
        </p:spPr>
      </p:pic>
      <p:pic>
        <p:nvPicPr>
          <p:cNvPr id="8" name="New picture"/>
          <p:cNvPicPr/>
          <p:nvPr/>
        </p:nvPicPr>
        <p:blipFill>
          <a:blip r:embed="rId4"/>
          <a:srcRect/>
          <a:stretch>
            <a:fillRect/>
          </a:stretch>
        </p:blipFill>
        <p:spPr>
          <a:xfrm>
            <a:off x="4430015" y="1342800"/>
            <a:ext cx="2738736" cy="1540539"/>
          </a:xfrm>
          <a:prstGeom prst="rect"/>
          <a:ln>
            <a:noFill/>
          </a:ln>
        </p:spPr>
      </p:pic>
      <p:pic>
        <p:nvPicPr>
          <p:cNvPr id="9" name="New picture"/>
          <p:cNvPicPr/>
          <p:nvPr/>
        </p:nvPicPr>
        <p:blipFill>
          <a:blip r:embed="rId5"/>
          <a:srcRect/>
          <a:stretch>
            <a:fillRect/>
          </a:stretch>
        </p:blipFill>
        <p:spPr>
          <a:xfrm>
            <a:off x="7301230" y="1342800"/>
            <a:ext cx="2738736" cy="1540539"/>
          </a:xfrm>
          <a:prstGeom prst="rect"/>
          <a:ln>
            <a:noFill/>
          </a:ln>
        </p:spPr>
      </p:pic>
    </p:spTree>
  </p:cSld>
  <p:clrMapOvr>
    <a:masterClrMapping/>
  </p:clrMapOvr>
  <p:transition spd="fast"/>
  <p:timing>
    <p:tnLst>
      <p:par>
        <p:cTn id="1"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ln>
            <a:noFill/>
          </a:ln>
        </p:spPr>
      </p:pic>
      <p:sp>
        <p:nvSpPr>
          <p:cNvPr id="3" name="New shape"/>
          <p:cNvSpPr/>
          <p:nvPr/>
        </p:nvSpPr>
        <p:spPr>
          <a:xfrm>
            <a:off x="982800" y="105991"/>
            <a:ext cx="9369360" cy="77801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dirty="1">
                <a:solidFill>
                  <a:srgbClr val="000000"/>
                </a:solidFill>
                <a:latin typeface="微软雅黑"/>
              </a:rPr>
              <a:t>科学视角辨析</a:t>
            </a:r>
          </a:p>
        </p:txBody>
      </p:sp>
      <p:sp>
        <p:nvSpPr>
          <p:cNvPr id="4" name="New shape"/>
          <p:cNvSpPr/>
          <p:nvPr/>
        </p:nvSpPr>
        <p:spPr>
          <a:xfrm>
            <a:off x="1558800" y="2878466"/>
            <a:ext cx="2744215" cy="2253962"/>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0" i="0" dirty="1">
                <a:solidFill>
                  <a:srgbClr val="000000"/>
                </a:solidFill>
                <a:latin typeface="微软雅黑"/>
              </a:rPr>
              <a:t>视角主义强调从不同角度解释现象，而相对主义认为所有观点平等。视角主义不排斥客观真理，可用来评价理论，区别于相对主义的无绝对真假观。</a:t>
            </a:r>
          </a:p>
        </p:txBody>
      </p:sp>
      <p:sp>
        <p:nvSpPr>
          <p:cNvPr id="5" name="New shape"/>
          <p:cNvSpPr/>
          <p:nvPr/>
        </p:nvSpPr>
        <p:spPr>
          <a:xfrm>
            <a:off x="1556410" y="1627200"/>
            <a:ext cx="2580658" cy="1124265"/>
          </a:xfrm>
          <a:prstGeom prst="roundRect">
            <a:avLst>
              <a:gd name="adj" fmla="val 10888"/>
            </a:avLst>
          </a:prstGeom>
          <a:solidFill>
            <a:srgbClr val="EDEDED"/>
          </a:solidFill>
          <a:ln w="6350">
            <a:solidFill>
              <a:srgbClr val="542C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2100" b="1" i="0" dirty="1">
                <a:solidFill>
                  <a:srgbClr val="E45E03"/>
                </a:solidFill>
                <a:latin typeface="微软雅黑"/>
              </a:rPr>
              <a:t>视角与相对主义的区别</a:t>
            </a:r>
          </a:p>
        </p:txBody>
      </p:sp>
      <p:sp>
        <p:nvSpPr>
          <p:cNvPr id="6" name="New shape"/>
          <p:cNvSpPr/>
          <p:nvPr/>
        </p:nvSpPr>
        <p:spPr>
          <a:xfrm>
            <a:off x="4430015" y="2878466"/>
            <a:ext cx="2744215" cy="189355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0" i="0" dirty="1">
                <a:solidFill>
                  <a:srgbClr val="000000"/>
                </a:solidFill>
                <a:latin typeface="微软雅黑"/>
              </a:rPr>
              <a:t>科学视角通过实践检验理论，考量真切度与利害度。例如《全息生物学》的分析，展示了科学判断涉及多方面考量，强调实证数据的重要性。</a:t>
            </a:r>
          </a:p>
        </p:txBody>
      </p:sp>
      <p:sp>
        <p:nvSpPr>
          <p:cNvPr id="7" name="New shape"/>
          <p:cNvSpPr/>
          <p:nvPr/>
        </p:nvSpPr>
        <p:spPr>
          <a:xfrm>
            <a:off x="4427625" y="1627200"/>
            <a:ext cx="2580660" cy="1124265"/>
          </a:xfrm>
          <a:prstGeom prst="roundRect">
            <a:avLst>
              <a:gd name="adj" fmla="val 10888"/>
            </a:avLst>
          </a:prstGeom>
          <a:solidFill>
            <a:srgbClr val="EDEDED"/>
          </a:solidFill>
          <a:ln w="6350">
            <a:solidFill>
              <a:srgbClr val="542C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2100" b="1" i="0" dirty="1">
                <a:solidFill>
                  <a:srgbClr val="E45E03"/>
                </a:solidFill>
                <a:latin typeface="微软雅黑"/>
              </a:rPr>
              <a:t>科学视角的实际应用</a:t>
            </a:r>
          </a:p>
        </p:txBody>
      </p:sp>
      <p:sp>
        <p:nvSpPr>
          <p:cNvPr id="8" name="New shape"/>
          <p:cNvSpPr/>
          <p:nvPr/>
        </p:nvSpPr>
        <p:spPr>
          <a:xfrm>
            <a:off x="7301229" y="2878466"/>
            <a:ext cx="2744216" cy="189355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0" i="0" dirty="1">
                <a:solidFill>
                  <a:srgbClr val="000000"/>
                </a:solidFill>
                <a:latin typeface="微软雅黑"/>
              </a:rPr>
              <a:t>视角概念起源于绘画中的透视技法，后被应用到天文学等领域。透视法在二维平面呈现三维空间，为理解视角提供了直观的基础。</a:t>
            </a:r>
          </a:p>
        </p:txBody>
      </p:sp>
      <p:sp>
        <p:nvSpPr>
          <p:cNvPr id="9" name="New shape"/>
          <p:cNvSpPr/>
          <p:nvPr/>
        </p:nvSpPr>
        <p:spPr>
          <a:xfrm>
            <a:off x="7298841" y="1627200"/>
            <a:ext cx="2580658" cy="1124266"/>
          </a:xfrm>
          <a:prstGeom prst="roundRect">
            <a:avLst>
              <a:gd name="adj" fmla="val 10888"/>
            </a:avLst>
          </a:prstGeom>
          <a:solidFill>
            <a:srgbClr val="EDEDED"/>
          </a:solidFill>
          <a:ln w="6350">
            <a:solidFill>
              <a:srgbClr val="542C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2100" b="1" i="0" dirty="1">
                <a:solidFill>
                  <a:srgbClr val="E45E03"/>
                </a:solidFill>
                <a:latin typeface="微软雅黑"/>
              </a:rPr>
              <a:t>透视法与视角的关系</a:t>
            </a:r>
          </a:p>
        </p:txBody>
      </p:sp>
    </p:spTree>
  </p:cSld>
  <p:clrMapOvr>
    <a:masterClrMapping/>
  </p:clrMapOvr>
  <p:transition spd="fast"/>
  <p:timing>
    <p:tnLst>
      <p:par>
        <p:cTn id="1"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a:blip r:embed="rId2"/>
          <a:srcRect/>
          <a:stretch>
            <a:fillRect/>
          </a:stretch>
        </a:blipFill>
      </p:bgPr>
    </p:bg>
    <p:spTree>
      <p:nvGrpSpPr>
        <p:cNvPr id="1" name=""/>
        <p:cNvGrpSpPr/>
        <p:nvPr/>
      </p:nvGrpSpPr>
      <p:grpSpPr>
        <a:xfrm>
          <a:off x="0" y="0"/>
          <a:ext cx="0" cy="0"/>
          <a:chOff x="0" y="0"/>
          <a:chExt cx="0" cy="0"/>
        </a:xfrm>
      </p:grpSpPr>
      <p:sp>
        <p:nvSpPr>
          <p:cNvPr id="2" name="New shape"/>
          <p:cNvSpPr/>
          <p:nvPr/>
        </p:nvSpPr>
        <p:spPr>
          <a:xfrm>
            <a:off x="611778" y="2635727"/>
            <a:ext cx="11038043" cy="1189909"/>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4800" b="1" i="0" dirty="1">
                <a:solidFill>
                  <a:srgbClr val="000000"/>
                </a:solidFill>
                <a:latin typeface="微软雅黑"/>
              </a:rPr>
              <a:t>谢 谢 大 家</a:t>
            </a:r>
          </a:p>
        </p:txBody>
      </p:sp>
    </p:spTree>
  </p:cSld>
  <p:clrMapOvr>
    <a:masterClrMapping/>
  </p:clrMapOvr>
  <p:transition spd="fast"/>
  <p:timing>
    <p:tnLst>
      <p:par>
        <p:cTn id="1"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7802880" y="0"/>
            <a:ext cx="4389120" cy="6858000"/>
          </a:xfrm>
          <a:prstGeom prst="rect"/>
          <a:ln>
            <a:noFill/>
          </a:ln>
        </p:spPr>
      </p:pic>
      <p:pic>
        <p:nvPicPr>
          <p:cNvPr id="3" name="New picture"/>
          <p:cNvPicPr/>
          <p:nvPr/>
        </p:nvPicPr>
        <p:blipFill>
          <a:blip r:embed="rId3"/>
          <a:srcRect/>
          <a:stretch>
            <a:fillRect/>
          </a:stretch>
        </p:blipFill>
        <p:spPr>
          <a:xfrm>
            <a:off x="766800" y="835200"/>
            <a:ext cx="925200" cy="925200"/>
          </a:xfrm>
          <a:prstGeom prst="rect"/>
          <a:ln>
            <a:noFill/>
          </a:ln>
        </p:spPr>
      </p:pic>
      <p:sp>
        <p:nvSpPr>
          <p:cNvPr id="4" name="New shape"/>
          <p:cNvSpPr/>
          <p:nvPr/>
        </p:nvSpPr>
        <p:spPr>
          <a:xfrm>
            <a:off x="986400" y="931446"/>
            <a:ext cx="5776571" cy="1189909"/>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dirty="1">
                <a:solidFill>
                  <a:srgbClr val="E45E03"/>
                </a:solidFill>
                <a:latin typeface="微软雅黑"/>
              </a:rPr>
              <a:t>01</a:t>
            </a:r>
          </a:p>
        </p:txBody>
      </p:sp>
      <p:sp>
        <p:nvSpPr>
          <p:cNvPr id="5" name="New shape"/>
          <p:cNvSpPr/>
          <p:nvPr/>
        </p:nvSpPr>
        <p:spPr>
          <a:xfrm>
            <a:off x="986400" y="1903475"/>
            <a:ext cx="5771526" cy="2288286"/>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dirty="1">
                <a:solidFill>
                  <a:srgbClr val="542C16"/>
                </a:solidFill>
                <a:latin typeface="微软雅黑"/>
              </a:rPr>
              <a:t>语言模型LLaMA介绍</a:t>
            </a:r>
          </a:p>
        </p:txBody>
      </p:sp>
    </p:spTree>
  </p:cSld>
  <p:clrMapOvr>
    <a:masterClrMapping/>
  </p:clrMapOvr>
  <p:transition spd="fast"/>
  <p:timing>
    <p:tnLst>
      <p:par>
        <p:cTn id="1"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ln>
            <a:noFill/>
          </a:ln>
        </p:spPr>
      </p:pic>
      <p:sp>
        <p:nvSpPr>
          <p:cNvPr id="3" name="New shape"/>
          <p:cNvSpPr/>
          <p:nvPr/>
        </p:nvSpPr>
        <p:spPr>
          <a:xfrm>
            <a:off x="982800" y="105991"/>
            <a:ext cx="9369360" cy="77801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dirty="1">
                <a:solidFill>
                  <a:srgbClr val="000000"/>
                </a:solidFill>
                <a:latin typeface="微软雅黑"/>
              </a:rPr>
              <a:t>参数量与性能比较</a:t>
            </a:r>
          </a:p>
        </p:txBody>
      </p:sp>
      <p:sp>
        <p:nvSpPr>
          <p:cNvPr id="4" name="New shape"/>
          <p:cNvSpPr/>
          <p:nvPr/>
        </p:nvSpPr>
        <p:spPr>
          <a:xfrm>
            <a:off x="6458401" y="1555200"/>
            <a:ext cx="4545078" cy="149310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E45E03"/>
                </a:solidFill>
                <a:latin typeface="微软雅黑"/>
              </a:rPr>
              <a:t>模型参数量与准确率提升</a:t>
            </a:r>
          </a:p>
          <a:p>
            <a:pPr algn="l">
              <a:lnSpc>
                <a:spcPct val="150000"/>
              </a:lnSpc>
            </a:pPr>
            <a:r>
              <a:rPr sz="1575" b="0" i="0" dirty="1">
                <a:solidFill>
                  <a:srgbClr val="000000"/>
                </a:solidFill>
                <a:latin typeface="微软雅黑"/>
              </a:rPr>
              <a:t>在WinoGender任务中，LLaMA模型的准确率随着参数量的增加显著提高，显示了参数量对模型性能的正面影响。</a:t>
            </a:r>
          </a:p>
        </p:txBody>
      </p:sp>
      <p:sp>
        <p:nvSpPr>
          <p:cNvPr id="5" name="New shape"/>
          <p:cNvSpPr/>
          <p:nvPr/>
        </p:nvSpPr>
        <p:spPr>
          <a:xfrm>
            <a:off x="981860" y="2390401"/>
            <a:ext cx="4545077" cy="149310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r"/>
            <a:r>
              <a:rPr sz="2100" b="1" i="0" dirty="1">
                <a:solidFill>
                  <a:srgbClr val="E45E03"/>
                </a:solidFill>
                <a:latin typeface="微软雅黑"/>
              </a:rPr>
              <a:t>LLaMA模型性能对比</a:t>
            </a:r>
          </a:p>
          <a:p>
            <a:pPr algn="r">
              <a:lnSpc>
                <a:spcPct val="150000"/>
              </a:lnSpc>
            </a:pPr>
            <a:r>
              <a:rPr sz="1575" b="0" i="0" dirty="1">
                <a:solidFill>
                  <a:srgbClr val="000000"/>
                </a:solidFill>
                <a:latin typeface="微软雅黑"/>
              </a:rPr>
              <a:t>从7B到65B，LLaMA模型在不同参数量下的性能表现揭示了参数规模对处理共指消解任务能力的重要性。</a:t>
            </a:r>
          </a:p>
        </p:txBody>
      </p:sp>
      <p:sp>
        <p:nvSpPr>
          <p:cNvPr id="6" name="New shape"/>
          <p:cNvSpPr/>
          <p:nvPr/>
        </p:nvSpPr>
        <p:spPr>
          <a:xfrm>
            <a:off x="6458401" y="3365807"/>
            <a:ext cx="4554174" cy="149310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E45E03"/>
                </a:solidFill>
                <a:latin typeface="微软雅黑"/>
              </a:rPr>
              <a:t>最高参数量模型的优势</a:t>
            </a:r>
          </a:p>
          <a:p>
            <a:pPr algn="l">
              <a:lnSpc>
                <a:spcPct val="150000"/>
              </a:lnSpc>
            </a:pPr>
            <a:r>
              <a:rPr sz="1575" b="0" i="0" dirty="1">
                <a:solidFill>
                  <a:srgbClr val="000000"/>
                </a:solidFill>
                <a:latin typeface="微软雅黑"/>
              </a:rPr>
              <a:t>LLaMA 65B模型在WinoGender任务中达到了最高的准确率，凸显了在大规模参数配置下，模型性能达到最优的可能性。</a:t>
            </a:r>
          </a:p>
        </p:txBody>
      </p:sp>
      <p:sp>
        <p:nvSpPr>
          <p:cNvPr id="7" name="New shape"/>
          <p:cNvSpPr/>
          <p:nvPr/>
        </p:nvSpPr>
        <p:spPr>
          <a:xfrm>
            <a:off x="5965200" y="1926000"/>
            <a:ext cx="39600" cy="464400"/>
          </a:xfrm>
          <a:prstGeom prst="rect"/>
          <a:solidFill>
            <a:srgbClr val="E45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New shape"/>
          <p:cNvSpPr/>
          <p:nvPr/>
        </p:nvSpPr>
        <p:spPr>
          <a:xfrm>
            <a:off x="6152400" y="1735740"/>
            <a:ext cx="309600" cy="39600"/>
          </a:xfrm>
          <a:prstGeom prst="rect"/>
          <a:solidFill>
            <a:srgbClr val="E45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ew shape"/>
          <p:cNvSpPr/>
          <p:nvPr/>
        </p:nvSpPr>
        <p:spPr>
          <a:xfrm>
            <a:off x="5806800" y="1555200"/>
            <a:ext cx="360000" cy="370800"/>
          </a:xfrm>
          <a:prstGeom prst="roundRect">
            <a:avLst>
              <a:gd name="adj" fmla="val 8819"/>
            </a:avLst>
          </a:prstGeom>
          <a:solidFill>
            <a:srgbClr val="542C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1">
                <a:solidFill>
                  <a:srgbClr val="FFFFFF"/>
                </a:solidFill>
              </a:rPr>
              <a:t>1</a:t>
            </a:r>
          </a:p>
        </p:txBody>
      </p:sp>
      <p:sp>
        <p:nvSpPr>
          <p:cNvPr id="10" name="New shape"/>
          <p:cNvSpPr/>
          <p:nvPr/>
        </p:nvSpPr>
        <p:spPr>
          <a:xfrm>
            <a:off x="5965200" y="2761201"/>
            <a:ext cx="39600" cy="604606"/>
          </a:xfrm>
          <a:prstGeom prst="rect"/>
          <a:solidFill>
            <a:srgbClr val="E45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New shape"/>
          <p:cNvSpPr/>
          <p:nvPr/>
        </p:nvSpPr>
        <p:spPr>
          <a:xfrm>
            <a:off x="5515200" y="2570941"/>
            <a:ext cx="309600" cy="39600"/>
          </a:xfrm>
          <a:prstGeom prst="rect"/>
          <a:solidFill>
            <a:srgbClr val="E45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New shape"/>
          <p:cNvSpPr/>
          <p:nvPr/>
        </p:nvSpPr>
        <p:spPr>
          <a:xfrm>
            <a:off x="5806800" y="2390401"/>
            <a:ext cx="360000" cy="370800"/>
          </a:xfrm>
          <a:prstGeom prst="roundRect">
            <a:avLst>
              <a:gd name="adj" fmla="val 8819"/>
            </a:avLst>
          </a:prstGeom>
          <a:solidFill>
            <a:srgbClr val="542C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1">
                <a:solidFill>
                  <a:srgbClr val="FFFFFF"/>
                </a:solidFill>
              </a:rPr>
              <a:t>2</a:t>
            </a:r>
          </a:p>
        </p:txBody>
      </p:sp>
      <p:sp>
        <p:nvSpPr>
          <p:cNvPr id="13" name="New shape"/>
          <p:cNvSpPr/>
          <p:nvPr/>
        </p:nvSpPr>
        <p:spPr>
          <a:xfrm>
            <a:off x="5965200" y="3736607"/>
            <a:ext cx="39600" cy="457200"/>
          </a:xfrm>
          <a:prstGeom prst="rect"/>
          <a:solidFill>
            <a:srgbClr val="E45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New shape"/>
          <p:cNvSpPr/>
          <p:nvPr/>
        </p:nvSpPr>
        <p:spPr>
          <a:xfrm>
            <a:off x="6152400" y="3546347"/>
            <a:ext cx="309600" cy="39600"/>
          </a:xfrm>
          <a:prstGeom prst="rect"/>
          <a:solidFill>
            <a:srgbClr val="E45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New shape"/>
          <p:cNvSpPr/>
          <p:nvPr/>
        </p:nvSpPr>
        <p:spPr>
          <a:xfrm>
            <a:off x="5806800" y="3365807"/>
            <a:ext cx="360000" cy="370800"/>
          </a:xfrm>
          <a:prstGeom prst="roundRect">
            <a:avLst>
              <a:gd name="adj" fmla="val 8819"/>
            </a:avLst>
          </a:prstGeom>
          <a:solidFill>
            <a:srgbClr val="542C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1">
                <a:solidFill>
                  <a:srgbClr val="FFFFFF"/>
                </a:solidFill>
              </a:rPr>
              <a:t>3</a:t>
            </a:r>
          </a:p>
        </p:txBody>
      </p:sp>
    </p:spTree>
  </p:cSld>
  <p:clrMapOvr>
    <a:masterClrMapping/>
  </p:clrMapOvr>
  <p:transition spd="fast"/>
  <p:timing>
    <p:tnLst>
      <p:par>
        <p:cTn id="1"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ln>
            <a:noFill/>
          </a:ln>
        </p:spPr>
      </p:pic>
      <p:sp>
        <p:nvSpPr>
          <p:cNvPr id="3" name="New shape"/>
          <p:cNvSpPr/>
          <p:nvPr/>
        </p:nvSpPr>
        <p:spPr>
          <a:xfrm>
            <a:off x="982800" y="105991"/>
            <a:ext cx="9369360" cy="77801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dirty="1">
                <a:solidFill>
                  <a:srgbClr val="000000"/>
                </a:solidFill>
                <a:latin typeface="微软雅黑"/>
              </a:rPr>
              <a:t>公共数据集训练优势</a:t>
            </a:r>
          </a:p>
        </p:txBody>
      </p:sp>
      <p:sp>
        <p:nvSpPr>
          <p:cNvPr id="4" name="New shape"/>
          <p:cNvSpPr/>
          <p:nvPr/>
        </p:nvSpPr>
        <p:spPr>
          <a:xfrm>
            <a:off x="1558800" y="2402271"/>
            <a:ext cx="2744215" cy="2253962"/>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0" i="0" dirty="1">
                <a:solidFill>
                  <a:srgbClr val="000000"/>
                </a:solidFill>
                <a:latin typeface="微软雅黑"/>
              </a:rPr>
              <a:t>公共数据集训练通过整合来自不同领域的数据源，如CommonCrawl、C4等，为大语言模型提供丰富的知识背景，增强其理解和处理各种信息的能力。</a:t>
            </a:r>
          </a:p>
        </p:txBody>
      </p:sp>
      <p:sp>
        <p:nvSpPr>
          <p:cNvPr id="5" name="New shape"/>
          <p:cNvSpPr/>
          <p:nvPr/>
        </p:nvSpPr>
        <p:spPr>
          <a:xfrm>
            <a:off x="1556530" y="1627201"/>
            <a:ext cx="2532802" cy="648071"/>
          </a:xfrm>
          <a:prstGeom prst="roundRect">
            <a:avLst>
              <a:gd name="adj" fmla="val 20033"/>
            </a:avLst>
          </a:prstGeom>
          <a:solidFill>
            <a:srgbClr val="EDEDED"/>
          </a:solidFill>
          <a:ln w="6350">
            <a:solidFill>
              <a:srgbClr val="542C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2100" b="1" i="0" dirty="1">
                <a:solidFill>
                  <a:srgbClr val="E45E03"/>
                </a:solidFill>
                <a:latin typeface="微软雅黑"/>
              </a:rPr>
              <a:t>多样化数据源</a:t>
            </a:r>
          </a:p>
        </p:txBody>
      </p:sp>
      <p:sp>
        <p:nvSpPr>
          <p:cNvPr id="6" name="New shape"/>
          <p:cNvSpPr/>
          <p:nvPr/>
        </p:nvSpPr>
        <p:spPr>
          <a:xfrm>
            <a:off x="4430015" y="2402270"/>
            <a:ext cx="2744215" cy="2253962"/>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0" i="0" dirty="1">
                <a:solidFill>
                  <a:srgbClr val="000000"/>
                </a:solidFill>
                <a:latin typeface="微软雅黑"/>
              </a:rPr>
              <a:t>利用包括Github、Wikipedia在内的多样化数据源，公共数据集训练能够使大语言模型掌握从编程到百科知识的广泛内容，提升模型的泛化能力和应用范围。</a:t>
            </a:r>
          </a:p>
        </p:txBody>
      </p:sp>
      <p:sp>
        <p:nvSpPr>
          <p:cNvPr id="7" name="New shape"/>
          <p:cNvSpPr/>
          <p:nvPr/>
        </p:nvSpPr>
        <p:spPr>
          <a:xfrm>
            <a:off x="4427745" y="1627201"/>
            <a:ext cx="2532802" cy="648071"/>
          </a:xfrm>
          <a:prstGeom prst="roundRect">
            <a:avLst>
              <a:gd name="adj" fmla="val 20033"/>
            </a:avLst>
          </a:prstGeom>
          <a:solidFill>
            <a:srgbClr val="EDEDED"/>
          </a:solidFill>
          <a:ln w="6350">
            <a:solidFill>
              <a:srgbClr val="542C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2100" b="1" i="0" dirty="1">
                <a:solidFill>
                  <a:srgbClr val="E45E03"/>
                </a:solidFill>
                <a:latin typeface="微软雅黑"/>
              </a:rPr>
              <a:t>广泛知识覆盖</a:t>
            </a:r>
          </a:p>
        </p:txBody>
      </p:sp>
      <p:sp>
        <p:nvSpPr>
          <p:cNvPr id="8" name="New shape"/>
          <p:cNvSpPr/>
          <p:nvPr/>
        </p:nvSpPr>
        <p:spPr>
          <a:xfrm>
            <a:off x="7301229" y="2402270"/>
            <a:ext cx="2744216" cy="2253962"/>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0" i="0" dirty="1">
                <a:solidFill>
                  <a:srgbClr val="000000"/>
                </a:solidFill>
                <a:latin typeface="微软雅黑"/>
              </a:rPr>
              <a:t>使用公开可用的数据进行训练，不仅保证了大语言模型的开放性和可复现性，而且促进了研究成果的共享，为进一步开发和研究提供了便利。</a:t>
            </a:r>
          </a:p>
        </p:txBody>
      </p:sp>
      <p:sp>
        <p:nvSpPr>
          <p:cNvPr id="9" name="New shape"/>
          <p:cNvSpPr/>
          <p:nvPr/>
        </p:nvSpPr>
        <p:spPr>
          <a:xfrm>
            <a:off x="7298959" y="1627201"/>
            <a:ext cx="2532802" cy="648071"/>
          </a:xfrm>
          <a:prstGeom prst="roundRect">
            <a:avLst>
              <a:gd name="adj" fmla="val 20033"/>
            </a:avLst>
          </a:prstGeom>
          <a:solidFill>
            <a:srgbClr val="EDEDED"/>
          </a:solidFill>
          <a:ln w="6350">
            <a:solidFill>
              <a:srgbClr val="542C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2100" b="1" i="0" dirty="1">
                <a:solidFill>
                  <a:srgbClr val="E45E03"/>
                </a:solidFill>
                <a:latin typeface="微软雅黑"/>
              </a:rPr>
              <a:t>开放性与可复现性</a:t>
            </a:r>
          </a:p>
        </p:txBody>
      </p:sp>
    </p:spTree>
  </p:cSld>
  <p:clrMapOvr>
    <a:masterClrMapping/>
  </p:clrMapOvr>
  <p:transition spd="fast"/>
  <p:timing>
    <p:tnLst>
      <p:par>
        <p:cTn id="1"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a:blip r:embed="rId6"/>
          <a:srcRect/>
          <a:stretch>
            <a:fillRect/>
          </a:stretch>
        </a:blip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ln>
            <a:noFill/>
          </a:ln>
        </p:spPr>
      </p:pic>
      <p:sp>
        <p:nvSpPr>
          <p:cNvPr id="3" name="New shape"/>
          <p:cNvSpPr/>
          <p:nvPr/>
        </p:nvSpPr>
        <p:spPr>
          <a:xfrm>
            <a:off x="982800" y="105991"/>
            <a:ext cx="9369360" cy="77801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dirty="1">
                <a:solidFill>
                  <a:srgbClr val="000000"/>
                </a:solidFill>
                <a:latin typeface="微软雅黑"/>
              </a:rPr>
              <a:t>开源原则的体现</a:t>
            </a:r>
          </a:p>
        </p:txBody>
      </p:sp>
      <p:sp>
        <p:nvSpPr>
          <p:cNvPr id="4" name="New shape"/>
          <p:cNvSpPr/>
          <p:nvPr/>
        </p:nvSpPr>
        <p:spPr>
          <a:xfrm>
            <a:off x="1558800" y="3011879"/>
            <a:ext cx="2744215" cy="2808871"/>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E45E03"/>
                </a:solidFill>
                <a:latin typeface="微软雅黑"/>
              </a:rPr>
              <a:t>数据集选择的开源准则</a:t>
            </a:r>
            <a:br>
              <a:rPr sz="1800" dirty="1">
                <a:latin typeface="微软雅黑"/>
              </a:rPr>
            </a:br>
          </a:p>
          <a:p>
            <a:pPr algn="l">
              <a:lnSpc>
                <a:spcPct val="150000"/>
              </a:lnSpc>
            </a:pPr>
            <a:r>
              <a:rPr sz="1575" b="0" i="0" dirty="1">
                <a:solidFill>
                  <a:srgbClr val="000000"/>
                </a:solidFill>
                <a:latin typeface="微软雅黑"/>
              </a:rPr>
              <a:t>在选择训练数据集时，严格遵循开源原则，确保所有数据不仅公开可用，而且与开源理念相兼容，保障了数据的透明性和可访问性。</a:t>
            </a:r>
          </a:p>
        </p:txBody>
      </p:sp>
      <p:sp>
        <p:nvSpPr>
          <p:cNvPr id="5" name="New shape"/>
          <p:cNvSpPr/>
          <p:nvPr/>
        </p:nvSpPr>
        <p:spPr>
          <a:xfrm>
            <a:off x="4430015" y="3011879"/>
            <a:ext cx="2744215" cy="316927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E45E03"/>
                </a:solidFill>
                <a:latin typeface="微软雅黑"/>
              </a:rPr>
              <a:t>预训练数据的公开可用性</a:t>
            </a:r>
            <a:br>
              <a:rPr sz="1800" dirty="1">
                <a:latin typeface="微软雅黑"/>
              </a:rPr>
            </a:br>
          </a:p>
          <a:p>
            <a:pPr algn="l">
              <a:lnSpc>
                <a:spcPct val="150000"/>
              </a:lnSpc>
            </a:pPr>
            <a:r>
              <a:rPr sz="1575" b="0" i="0" dirty="1">
                <a:solidFill>
                  <a:srgbClr val="000000"/>
                </a:solidFill>
                <a:latin typeface="微软雅黑"/>
              </a:rPr>
              <a:t>预训练数据的选择强调了数据的公开可用性，确保所有用于模型训练的数据源都是公开的，促进了技术的公平性和开放性，避免了数据获取的不平等。</a:t>
            </a:r>
          </a:p>
        </p:txBody>
      </p:sp>
      <p:sp>
        <p:nvSpPr>
          <p:cNvPr id="6" name="New shape"/>
          <p:cNvSpPr/>
          <p:nvPr/>
        </p:nvSpPr>
        <p:spPr>
          <a:xfrm>
            <a:off x="7301229" y="3011880"/>
            <a:ext cx="2744216" cy="316927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E45E03"/>
                </a:solidFill>
                <a:latin typeface="微软雅黑"/>
              </a:rPr>
              <a:t>兼容性与开源原则的一致性</a:t>
            </a:r>
            <a:br>
              <a:rPr sz="1800" dirty="1">
                <a:latin typeface="微软雅黑"/>
              </a:rPr>
            </a:br>
          </a:p>
          <a:p>
            <a:pPr algn="l">
              <a:lnSpc>
                <a:spcPct val="150000"/>
              </a:lnSpc>
            </a:pPr>
            <a:r>
              <a:rPr sz="1575" b="0" i="0" dirty="1">
                <a:solidFill>
                  <a:srgbClr val="000000"/>
                </a:solidFill>
                <a:latin typeface="微软雅黑"/>
              </a:rPr>
              <a:t>在训练数据集的选择上，重视数据的兼容性，确保所有使用的数据不仅公开可获取，还能与开源原则保持一致，促进了技术共享和创新的开放环境。</a:t>
            </a:r>
          </a:p>
        </p:txBody>
      </p:sp>
      <p:pic>
        <p:nvPicPr>
          <p:cNvPr id="7" name="New picture"/>
          <p:cNvPicPr/>
          <p:nvPr/>
        </p:nvPicPr>
        <p:blipFill>
          <a:blip r:embed="rId3"/>
          <a:srcRect/>
          <a:stretch>
            <a:fillRect/>
          </a:stretch>
        </p:blipFill>
        <p:spPr>
          <a:xfrm>
            <a:off x="1558800" y="1342800"/>
            <a:ext cx="2738736" cy="1540539"/>
          </a:xfrm>
          <a:prstGeom prst="rect"/>
          <a:ln>
            <a:noFill/>
          </a:ln>
        </p:spPr>
      </p:pic>
      <p:pic>
        <p:nvPicPr>
          <p:cNvPr id="8" name="New picture"/>
          <p:cNvPicPr/>
          <p:nvPr/>
        </p:nvPicPr>
        <p:blipFill>
          <a:blip r:embed="rId4"/>
          <a:srcRect/>
          <a:stretch>
            <a:fillRect/>
          </a:stretch>
        </p:blipFill>
        <p:spPr>
          <a:xfrm>
            <a:off x="4430015" y="1342800"/>
            <a:ext cx="2738736" cy="1540539"/>
          </a:xfrm>
          <a:prstGeom prst="rect"/>
          <a:ln>
            <a:noFill/>
          </a:ln>
        </p:spPr>
      </p:pic>
      <p:pic>
        <p:nvPicPr>
          <p:cNvPr id="9" name="New picture"/>
          <p:cNvPicPr/>
          <p:nvPr/>
        </p:nvPicPr>
        <p:blipFill>
          <a:blip r:embed="rId5"/>
          <a:srcRect/>
          <a:stretch>
            <a:fillRect/>
          </a:stretch>
        </p:blipFill>
        <p:spPr>
          <a:xfrm>
            <a:off x="7301230" y="1342800"/>
            <a:ext cx="2738736" cy="1540539"/>
          </a:xfrm>
          <a:prstGeom prst="rect"/>
          <a:ln>
            <a:noFill/>
          </a:ln>
        </p:spPr>
      </p:pic>
    </p:spTree>
  </p:cSld>
  <p:clrMapOvr>
    <a:masterClrMapping/>
  </p:clrMapOvr>
  <p:transition spd="fast"/>
  <p:timing>
    <p:tnLst>
      <p:par>
        <p:cTn id="1"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7802880" y="0"/>
            <a:ext cx="4389120" cy="6858000"/>
          </a:xfrm>
          <a:prstGeom prst="rect"/>
          <a:ln>
            <a:noFill/>
          </a:ln>
        </p:spPr>
      </p:pic>
      <p:pic>
        <p:nvPicPr>
          <p:cNvPr id="3" name="New picture"/>
          <p:cNvPicPr/>
          <p:nvPr/>
        </p:nvPicPr>
        <p:blipFill>
          <a:blip r:embed="rId3"/>
          <a:srcRect/>
          <a:stretch>
            <a:fillRect/>
          </a:stretch>
        </p:blipFill>
        <p:spPr>
          <a:xfrm>
            <a:off x="766800" y="835200"/>
            <a:ext cx="925200" cy="925200"/>
          </a:xfrm>
          <a:prstGeom prst="rect"/>
          <a:ln>
            <a:noFill/>
          </a:ln>
        </p:spPr>
      </p:pic>
      <p:sp>
        <p:nvSpPr>
          <p:cNvPr id="4" name="New shape"/>
          <p:cNvSpPr/>
          <p:nvPr/>
        </p:nvSpPr>
        <p:spPr>
          <a:xfrm>
            <a:off x="986400" y="931446"/>
            <a:ext cx="5776571" cy="1189909"/>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dirty="1">
                <a:solidFill>
                  <a:srgbClr val="E45E03"/>
                </a:solidFill>
                <a:latin typeface="微软雅黑"/>
              </a:rPr>
              <a:t>02</a:t>
            </a:r>
          </a:p>
        </p:txBody>
      </p:sp>
      <p:sp>
        <p:nvSpPr>
          <p:cNvPr id="5" name="New shape"/>
          <p:cNvSpPr/>
          <p:nvPr/>
        </p:nvSpPr>
        <p:spPr>
          <a:xfrm>
            <a:off x="986400" y="2635727"/>
            <a:ext cx="5771526" cy="1189909"/>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4800" b="1" i="0" dirty="1">
                <a:solidFill>
                  <a:srgbClr val="542C16"/>
                </a:solidFill>
                <a:latin typeface="微软雅黑"/>
              </a:rPr>
              <a:t>LLaMA模型架构</a:t>
            </a:r>
          </a:p>
        </p:txBody>
      </p:sp>
    </p:spTree>
  </p:cSld>
  <p:clrMapOvr>
    <a:masterClrMapping/>
  </p:clrMapOvr>
  <p:transition spd="fast"/>
  <p:timing>
    <p:tnLst>
      <p:par>
        <p:cTn id="1"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ln>
            <a:noFill/>
          </a:ln>
        </p:spPr>
      </p:pic>
      <p:sp>
        <p:nvSpPr>
          <p:cNvPr id="3" name="New shape"/>
          <p:cNvSpPr/>
          <p:nvPr/>
        </p:nvSpPr>
        <p:spPr>
          <a:xfrm>
            <a:off x="982800" y="105991"/>
            <a:ext cx="9369360" cy="77801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dirty="1">
                <a:solidFill>
                  <a:srgbClr val="000000"/>
                </a:solidFill>
                <a:latin typeface="微软雅黑"/>
              </a:rPr>
              <a:t>Transformer架构修改</a:t>
            </a:r>
          </a:p>
        </p:txBody>
      </p:sp>
      <p:sp>
        <p:nvSpPr>
          <p:cNvPr id="4" name="New shape"/>
          <p:cNvSpPr/>
          <p:nvPr/>
        </p:nvSpPr>
        <p:spPr>
          <a:xfrm>
            <a:off x="1558800" y="1627202"/>
            <a:ext cx="3040574" cy="4308743"/>
          </a:xfrm>
          <a:prstGeom prst="roundRect">
            <a:avLst>
              <a:gd name="adj" fmla="val 10000"/>
            </a:avLst>
          </a:prstGeom>
          <a:solidFill>
            <a:srgbClr val="EDEDED"/>
          </a:solidFill>
          <a:ln w="6350">
            <a:solidFill>
              <a:srgbClr val="E4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br>
              <a:rPr sz="1800" dirty="1">
                <a:latin typeface="微软雅黑"/>
              </a:rPr>
            </a:br>
          </a:p>
          <a:p>
            <a:pPr algn="l"/>
            <a:r>
              <a:rPr sz="2100" b="1" i="0" dirty="1">
                <a:solidFill>
                  <a:srgbClr val="E45E03"/>
                </a:solidFill>
                <a:latin typeface="微软雅黑"/>
              </a:rPr>
              <a:t>使用预标准化提高训练稳定性</a:t>
            </a:r>
            <a:br>
              <a:rPr sz="1800" dirty="1">
                <a:latin typeface="微软雅黑"/>
              </a:rPr>
            </a:br>
          </a:p>
          <a:p>
            <a:pPr algn="l">
              <a:lnSpc>
                <a:spcPct val="150000"/>
              </a:lnSpc>
            </a:pPr>
            <a:r>
              <a:rPr sz="1575" b="0" i="0" dirty="1">
                <a:solidFill>
                  <a:srgbClr val="000000"/>
                </a:solidFill>
                <a:latin typeface="微软雅黑"/>
              </a:rPr>
              <a:t>通过在每个Transformer子层的输入阶段进行标准化处理，而非输出后，预标准化技术显著提升了模型的训练稳定性，有效避免了梯度消失和爆炸问题。</a:t>
            </a:r>
            <a:br>
              <a:rPr sz="1800" dirty="1">
                <a:latin typeface="微软雅黑"/>
              </a:rPr>
            </a:br>
          </a:p>
        </p:txBody>
      </p:sp>
      <p:sp>
        <p:nvSpPr>
          <p:cNvPr id="5" name="New shape"/>
          <p:cNvSpPr/>
          <p:nvPr/>
        </p:nvSpPr>
        <p:spPr>
          <a:xfrm>
            <a:off x="4726374" y="1627202"/>
            <a:ext cx="3040573" cy="4308743"/>
          </a:xfrm>
          <a:prstGeom prst="roundRect">
            <a:avLst>
              <a:gd name="adj" fmla="val 10000"/>
            </a:avLst>
          </a:prstGeom>
          <a:solidFill>
            <a:srgbClr val="EDEDED"/>
          </a:solidFill>
          <a:ln w="6350">
            <a:solidFill>
              <a:srgbClr val="E4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br>
              <a:rPr sz="1800" dirty="1">
                <a:latin typeface="微软雅黑"/>
              </a:rPr>
            </a:br>
          </a:p>
          <a:p>
            <a:pPr algn="l"/>
            <a:r>
              <a:rPr sz="2100" b="1" i="0" dirty="1">
                <a:solidFill>
                  <a:srgbClr val="E45E03"/>
                </a:solidFill>
                <a:latin typeface="微软雅黑"/>
              </a:rPr>
              <a:t>引入SwiGLU激活函数提升性能</a:t>
            </a:r>
            <a:br>
              <a:rPr sz="1800" dirty="1">
                <a:latin typeface="微软雅黑"/>
              </a:rPr>
            </a:br>
          </a:p>
          <a:p>
            <a:pPr algn="l">
              <a:lnSpc>
                <a:spcPct val="150000"/>
              </a:lnSpc>
            </a:pPr>
            <a:r>
              <a:rPr sz="1575" b="0" i="0" dirty="1">
                <a:solidFill>
                  <a:srgbClr val="000000"/>
                </a:solidFill>
                <a:latin typeface="微软雅黑"/>
              </a:rPr>
              <a:t>替代传统的ReLU非线性，SwiGLU激活函数的引入不仅提高了模型的性能，同时调整维度为3/4d，相比PaLM中的4d，进一步优化了模型的计算效率。</a:t>
            </a:r>
            <a:br>
              <a:rPr sz="1800" dirty="1">
                <a:latin typeface="微软雅黑"/>
              </a:rPr>
            </a:br>
          </a:p>
        </p:txBody>
      </p:sp>
      <p:sp>
        <p:nvSpPr>
          <p:cNvPr id="6" name="New shape"/>
          <p:cNvSpPr/>
          <p:nvPr/>
        </p:nvSpPr>
        <p:spPr>
          <a:xfrm>
            <a:off x="7893946" y="1627201"/>
            <a:ext cx="3040555" cy="4308743"/>
          </a:xfrm>
          <a:prstGeom prst="roundRect">
            <a:avLst>
              <a:gd name="adj" fmla="val 10000"/>
            </a:avLst>
          </a:prstGeom>
          <a:solidFill>
            <a:srgbClr val="EDEDED"/>
          </a:solidFill>
          <a:ln w="6350">
            <a:solidFill>
              <a:srgbClr val="E4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br>
              <a:rPr sz="1800" dirty="1">
                <a:latin typeface="微软雅黑"/>
              </a:rPr>
            </a:br>
          </a:p>
          <a:p>
            <a:pPr algn="l"/>
            <a:r>
              <a:rPr sz="2100" b="1" i="0" dirty="1">
                <a:solidFill>
                  <a:srgbClr val="E45E03"/>
                </a:solidFill>
                <a:latin typeface="微软雅黑"/>
              </a:rPr>
              <a:t>优化标准化函数选择</a:t>
            </a:r>
            <a:br>
              <a:rPr sz="1800" dirty="1">
                <a:latin typeface="微软雅黑"/>
              </a:rPr>
            </a:br>
          </a:p>
          <a:p>
            <a:pPr algn="l">
              <a:lnSpc>
                <a:spcPct val="150000"/>
              </a:lnSpc>
            </a:pPr>
            <a:r>
              <a:rPr sz="1575" b="0" i="0" dirty="1">
                <a:solidFill>
                  <a:srgbClr val="000000"/>
                </a:solidFill>
                <a:latin typeface="微软雅黑"/>
              </a:rPr>
              <a:t>采用RMSNorm作为标准化函数，与常规的标准化方法相比，RMSNorm更有效地控制了模型内部的数值分布，从而提高了模型训练过程中的稳定性和收敛速度。</a:t>
            </a:r>
            <a:br>
              <a:rPr sz="1800" dirty="1">
                <a:latin typeface="微软雅黑"/>
              </a:rPr>
            </a:br>
          </a:p>
        </p:txBody>
      </p:sp>
    </p:spTree>
  </p:cSld>
  <p:clrMapOvr>
    <a:masterClrMapping/>
  </p:clrMapOvr>
  <p:transition spd="fast"/>
  <p:timing>
    <p:tnLst>
      <p:par>
        <p:cTn id="1"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a:blip r:embed="rId3"/>
          <a:srcRect/>
          <a:stretch>
            <a:fillRect/>
          </a:stretch>
        </a:blipFill>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ln>
            <a:noFill/>
          </a:ln>
        </p:spPr>
      </p:pic>
      <p:sp>
        <p:nvSpPr>
          <p:cNvPr id="3" name="New shape"/>
          <p:cNvSpPr/>
          <p:nvPr/>
        </p:nvSpPr>
        <p:spPr>
          <a:xfrm>
            <a:off x="982800" y="105991"/>
            <a:ext cx="9369360" cy="77801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dirty="1">
                <a:solidFill>
                  <a:srgbClr val="000000"/>
                </a:solidFill>
                <a:latin typeface="微软雅黑"/>
              </a:rPr>
              <a:t>训练方法创新</a:t>
            </a:r>
          </a:p>
        </p:txBody>
      </p:sp>
      <p:sp>
        <p:nvSpPr>
          <p:cNvPr id="4" name="New shape"/>
          <p:cNvSpPr/>
          <p:nvPr/>
        </p:nvSpPr>
        <p:spPr>
          <a:xfrm>
            <a:off x="6458401" y="1735403"/>
            <a:ext cx="4545078" cy="149310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E45E03"/>
                </a:solidFill>
                <a:latin typeface="微软雅黑"/>
              </a:rPr>
              <a:t>高效因果多头注意力实现</a:t>
            </a:r>
          </a:p>
          <a:p>
            <a:pPr algn="l">
              <a:lnSpc>
                <a:spcPct val="150000"/>
              </a:lnSpc>
            </a:pPr>
            <a:r>
              <a:rPr sz="1575" b="0" i="0" dirty="1">
                <a:solidFill>
                  <a:srgbClr val="000000"/>
                </a:solidFill>
                <a:latin typeface="微软雅黑"/>
              </a:rPr>
              <a:t>利用高效的因果多头注意力机制，显著减少内存占用及运行时间，通过避免存储注意力权重和不计算无关键/查询分数，优化了训练过程。</a:t>
            </a:r>
          </a:p>
        </p:txBody>
      </p:sp>
      <p:sp>
        <p:nvSpPr>
          <p:cNvPr id="5" name="New shape"/>
          <p:cNvSpPr/>
          <p:nvPr/>
        </p:nvSpPr>
        <p:spPr>
          <a:xfrm>
            <a:off x="981860" y="2390400"/>
            <a:ext cx="4545077" cy="1853512"/>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r"/>
            <a:r>
              <a:rPr sz="2100" b="1" i="0" dirty="1">
                <a:solidFill>
                  <a:srgbClr val="E45E03"/>
                </a:solidFill>
                <a:latin typeface="微软雅黑"/>
              </a:rPr>
              <a:t>优化反向传播过程</a:t>
            </a:r>
          </a:p>
          <a:p>
            <a:pPr algn="r">
              <a:lnSpc>
                <a:spcPct val="150000"/>
              </a:lnSpc>
            </a:pPr>
            <a:r>
              <a:rPr sz="1575" b="0" i="0" dirty="1">
                <a:solidFill>
                  <a:srgbClr val="000000"/>
                </a:solidFill>
                <a:latin typeface="微软雅黑"/>
              </a:rPr>
              <a:t>采用检查点技术在反向传播过程中减少激活量的重新计算，手动实现transformer层的反向函数，有效降低了对PyTorch自动梯度依赖，节省了昂贵的线性层输出等激活的存储。</a:t>
            </a:r>
          </a:p>
        </p:txBody>
      </p:sp>
      <p:sp>
        <p:nvSpPr>
          <p:cNvPr id="6" name="New shape"/>
          <p:cNvSpPr/>
          <p:nvPr/>
        </p:nvSpPr>
        <p:spPr>
          <a:xfrm>
            <a:off x="6458401" y="3726212"/>
            <a:ext cx="4554174" cy="1493107"/>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dirty="1">
                <a:solidFill>
                  <a:srgbClr val="E45E03"/>
                </a:solidFill>
                <a:latin typeface="微软雅黑"/>
              </a:rPr>
              <a:t>提升模型训练速度</a:t>
            </a:r>
          </a:p>
          <a:p>
            <a:pPr algn="l">
              <a:lnSpc>
                <a:spcPct val="150000"/>
              </a:lnSpc>
            </a:pPr>
            <a:r>
              <a:rPr sz="1575" b="0" i="0" dirty="1">
                <a:solidFill>
                  <a:srgbClr val="000000"/>
                </a:solidFill>
                <a:latin typeface="微软雅黑"/>
              </a:rPr>
              <a:t>通过上述优化措施，包括高效的因果多头注意力实现和优化的反向传播过程，共同提升了模型的训练速度，使得训练更加高效和经济。</a:t>
            </a:r>
          </a:p>
        </p:txBody>
      </p:sp>
      <p:sp>
        <p:nvSpPr>
          <p:cNvPr id="7" name="New shape"/>
          <p:cNvSpPr/>
          <p:nvPr/>
        </p:nvSpPr>
        <p:spPr>
          <a:xfrm>
            <a:off x="5965200" y="2106203"/>
            <a:ext cx="39600" cy="284197"/>
          </a:xfrm>
          <a:prstGeom prst="rect"/>
          <a:solidFill>
            <a:srgbClr val="E45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New shape"/>
          <p:cNvSpPr/>
          <p:nvPr/>
        </p:nvSpPr>
        <p:spPr>
          <a:xfrm>
            <a:off x="6152400" y="1915943"/>
            <a:ext cx="309600" cy="39600"/>
          </a:xfrm>
          <a:prstGeom prst="rect"/>
          <a:solidFill>
            <a:srgbClr val="E45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ew shape"/>
          <p:cNvSpPr/>
          <p:nvPr/>
        </p:nvSpPr>
        <p:spPr>
          <a:xfrm>
            <a:off x="5806800" y="1735403"/>
            <a:ext cx="360000" cy="370800"/>
          </a:xfrm>
          <a:prstGeom prst="roundRect">
            <a:avLst>
              <a:gd name="adj" fmla="val 8819"/>
            </a:avLst>
          </a:prstGeom>
          <a:solidFill>
            <a:srgbClr val="542C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1">
                <a:solidFill>
                  <a:srgbClr val="FFFFFF"/>
                </a:solidFill>
              </a:rPr>
              <a:t>1</a:t>
            </a:r>
          </a:p>
        </p:txBody>
      </p:sp>
      <p:sp>
        <p:nvSpPr>
          <p:cNvPr id="10" name="New shape"/>
          <p:cNvSpPr/>
          <p:nvPr/>
        </p:nvSpPr>
        <p:spPr>
          <a:xfrm>
            <a:off x="5965200" y="2761200"/>
            <a:ext cx="39600" cy="965012"/>
          </a:xfrm>
          <a:prstGeom prst="rect"/>
          <a:solidFill>
            <a:srgbClr val="E45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New shape"/>
          <p:cNvSpPr/>
          <p:nvPr/>
        </p:nvSpPr>
        <p:spPr>
          <a:xfrm>
            <a:off x="5515200" y="2570940"/>
            <a:ext cx="309600" cy="39600"/>
          </a:xfrm>
          <a:prstGeom prst="rect"/>
          <a:solidFill>
            <a:srgbClr val="E45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New shape"/>
          <p:cNvSpPr/>
          <p:nvPr/>
        </p:nvSpPr>
        <p:spPr>
          <a:xfrm>
            <a:off x="5806800" y="2390400"/>
            <a:ext cx="360000" cy="370800"/>
          </a:xfrm>
          <a:prstGeom prst="roundRect">
            <a:avLst>
              <a:gd name="adj" fmla="val 8819"/>
            </a:avLst>
          </a:prstGeom>
          <a:solidFill>
            <a:srgbClr val="542C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1">
                <a:solidFill>
                  <a:srgbClr val="FFFFFF"/>
                </a:solidFill>
              </a:rPr>
              <a:t>2</a:t>
            </a:r>
          </a:p>
        </p:txBody>
      </p:sp>
      <p:sp>
        <p:nvSpPr>
          <p:cNvPr id="13" name="New shape"/>
          <p:cNvSpPr/>
          <p:nvPr/>
        </p:nvSpPr>
        <p:spPr>
          <a:xfrm>
            <a:off x="5965200" y="4097012"/>
            <a:ext cx="39600" cy="457200"/>
          </a:xfrm>
          <a:prstGeom prst="rect"/>
          <a:solidFill>
            <a:srgbClr val="E45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New shape"/>
          <p:cNvSpPr/>
          <p:nvPr/>
        </p:nvSpPr>
        <p:spPr>
          <a:xfrm>
            <a:off x="6152400" y="3906752"/>
            <a:ext cx="309600" cy="39600"/>
          </a:xfrm>
          <a:prstGeom prst="rect"/>
          <a:solidFill>
            <a:srgbClr val="E45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New shape"/>
          <p:cNvSpPr/>
          <p:nvPr/>
        </p:nvSpPr>
        <p:spPr>
          <a:xfrm>
            <a:off x="5806800" y="3726212"/>
            <a:ext cx="360000" cy="370800"/>
          </a:xfrm>
          <a:prstGeom prst="roundRect">
            <a:avLst>
              <a:gd name="adj" fmla="val 8819"/>
            </a:avLst>
          </a:prstGeom>
          <a:solidFill>
            <a:srgbClr val="542C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1">
                <a:solidFill>
                  <a:srgbClr val="FFFFFF"/>
                </a:solidFill>
              </a:rPr>
              <a:t>3</a:t>
            </a:r>
          </a:p>
        </p:txBody>
      </p:sp>
    </p:spTree>
  </p:cSld>
  <p:clrMapOvr>
    <a:masterClrMapping/>
  </p:clrMapOvr>
  <p:transition spd="fast"/>
  <p:timing>
    <p:tnLst>
      <p:par>
        <p:cTn id="1" restart="never" nodeType="tmRoot"/>
      </p:par>
    </p:tnLst>
  </p:timing>
</p:sld>
</file>

<file path=ppt/tags/tag1.xml><?xml version="1.0" encoding="utf-8"?>
<p:tagLst xmlns:p="http://schemas.openxmlformats.org/presentationml/2006/main">
  <p1:tag xmlns:p1="http://schemas.openxmlformats.org/presentationml/2006/main" name="AS_NET" val="Unix 5.4 unknown"/>
  <p1:tag xmlns:p1="http://schemas.openxmlformats.org/presentationml/2006/main" name="AS_OS" val="Unix 5.4 unknown"/>
  <p1:tag xmlns:p1="http://schemas.openxmlformats.org/presentationml/2006/main" name="AS_RELEASE_DATE" val="2013.12.17"/>
  <p1:tag xmlns:p1="http://schemas.openxmlformats.org/presentationml/2006/main" name="AS_TITLE" val="Spire.Presentation for .NET "/>
  <p1:tag xmlns:p1="http://schemas.openxmlformats.org/presentationml/2006/main" name="AS_VERSION" val="2.1.0.0"/>
</p:tagLst>
</file>

<file path=ppt/theme/theme1.xml><?xml version="1.0" encoding="utf-8"?>
<a:theme xmlns:a="http://schemas.openxmlformats.org/drawingml/2006/main" name="Office Theme">
  <a1:themeElements xmlns:a1="http://schemas.openxmlformats.org/drawingml/2006/main">
    <a2:clrScheme xmlns:a2="http://schemas.openxmlformats.org/drawingml/2006/main" name="Office">
      <a3:dk1 xmlns:a3="http://schemas.openxmlformats.org/drawingml/2006/main">
        <a4:sysClr xmlns:a4="http://schemas.openxmlformats.org/drawingml/2006/main" val="windowText" lastClr="000000"/>
      </a3:dk1>
      <a3:lt1 xmlns:a3="http://schemas.openxmlformats.org/drawingml/2006/main">
        <a4:sysClr xmlns:a4="http://schemas.openxmlformats.org/drawingml/2006/main" val="window" lastClr="FFFFFF"/>
      </a3:lt1>
      <a3:dk2 xmlns:a3="http://schemas.openxmlformats.org/drawingml/2006/main">
        <a4:srgbClr xmlns:a4="http://schemas.openxmlformats.org/drawingml/2006/main" val="1F497D"/>
      </a3:dk2>
      <a3:lt2 xmlns:a3="http://schemas.openxmlformats.org/drawingml/2006/main">
        <a4:srgbClr xmlns:a4="http://schemas.openxmlformats.org/drawingml/2006/main" val="EEECE1"/>
      </a3:lt2>
      <a3:accent1 xmlns:a3="http://schemas.openxmlformats.org/drawingml/2006/main">
        <a4:srgbClr xmlns:a4="http://schemas.openxmlformats.org/drawingml/2006/main" val="4F81BD"/>
      </a3:accent1>
      <a3:accent2 xmlns:a3="http://schemas.openxmlformats.org/drawingml/2006/main">
        <a4:srgbClr xmlns:a4="http://schemas.openxmlformats.org/drawingml/2006/main" val="C0504D"/>
      </a3:accent2>
      <a3:accent3 xmlns:a3="http://schemas.openxmlformats.org/drawingml/2006/main">
        <a4:srgbClr xmlns:a4="http://schemas.openxmlformats.org/drawingml/2006/main" val="9BBB59"/>
      </a3:accent3>
      <a3:accent4 xmlns:a3="http://schemas.openxmlformats.org/drawingml/2006/main">
        <a4:srgbClr xmlns:a4="http://schemas.openxmlformats.org/drawingml/2006/main" val="8064A2"/>
      </a3:accent4>
      <a3:accent5 xmlns:a3="http://schemas.openxmlformats.org/drawingml/2006/main">
        <a4:srgbClr xmlns:a4="http://schemas.openxmlformats.org/drawingml/2006/main" val="4BACC6"/>
      </a3:accent5>
      <a3:accent6 xmlns:a3="http://schemas.openxmlformats.org/drawingml/2006/main">
        <a4:srgbClr xmlns:a4="http://schemas.openxmlformats.org/drawingml/2006/main" val="F79646"/>
      </a3:accent6>
      <a3:hlink xmlns:a3="http://schemas.openxmlformats.org/drawingml/2006/main">
        <a4:srgbClr xmlns:a4="http://schemas.openxmlformats.org/drawingml/2006/main" val="0000FF"/>
      </a3:hlink>
      <a3:folHlink xmlns:a3="http://schemas.openxmlformats.org/drawingml/2006/main">
        <a4:srgbClr xmlns:a4="http://schemas.openxmlformats.org/drawingml/2006/main" val="800080"/>
      </a3:folHlink>
    </a2:clrScheme>
    <a2:fontScheme xmlns:a2="http://schemas.openxmlformats.org/drawingml/2006/main" name="Office">
      <a3:majorFont xmlns:a3="http://schemas.openxmlformats.org/drawingml/2006/main">
        <a4:latin xmlns:a4="http://schemas.openxmlformats.org/drawingml/2006/main" typeface="Calibri"/>
        <a4:ea xmlns:a4="http://schemas.openxmlformats.org/drawingml/2006/main" typeface=""/>
        <a4:cs xmlns:a4="http://schemas.openxmlformats.org/drawingml/2006/main" typeface=""/>
        <a4:font xmlns:a4="http://schemas.openxmlformats.org/drawingml/2006/main" script="Orya" typeface="Kalinga"/>
        <a4:font xmlns:a4="http://schemas.openxmlformats.org/drawingml/2006/main" script="Mlym" typeface="Kartika"/>
        <a4:font xmlns:a4="http://schemas.openxmlformats.org/drawingml/2006/main" script="Deva" typeface="Mangal"/>
        <a4:font xmlns:a4="http://schemas.openxmlformats.org/drawingml/2006/main" script="Mong" typeface="Mongolian Baiti"/>
        <a4:font xmlns:a4="http://schemas.openxmlformats.org/drawingml/2006/main" script="Ethi" typeface="Nyala"/>
        <a4:font xmlns:a4="http://schemas.openxmlformats.org/drawingml/2006/main" script="Geor" typeface="Sylfaen"/>
        <a4:font xmlns:a4="http://schemas.openxmlformats.org/drawingml/2006/main" script="Sinh" typeface="Iskoola Pota"/>
        <a4:font xmlns:a4="http://schemas.openxmlformats.org/drawingml/2006/main" script="Taml" typeface="Latha"/>
        <a4:font xmlns:a4="http://schemas.openxmlformats.org/drawingml/2006/main" script="Tibt" typeface="Microsoft Himalaya"/>
        <a4:font xmlns:a4="http://schemas.openxmlformats.org/drawingml/2006/main" script="Gujr" typeface="Shruti"/>
        <a4:font xmlns:a4="http://schemas.openxmlformats.org/drawingml/2006/main" script="Hant" typeface="新細明體"/>
        <a4:font xmlns:a4="http://schemas.openxmlformats.org/drawingml/2006/main" script="Khmr" typeface="MoolBoran"/>
        <a4:font xmlns:a4="http://schemas.openxmlformats.org/drawingml/2006/main" script="Laoo" typeface="DokChampa"/>
        <a4:font xmlns:a4="http://schemas.openxmlformats.org/drawingml/2006/main" script="Cher" typeface="Plantagenet Cherokee"/>
        <a4:font xmlns:a4="http://schemas.openxmlformats.org/drawingml/2006/main" script="Hans" typeface="宋体"/>
        <a4:font xmlns:a4="http://schemas.openxmlformats.org/drawingml/2006/main" script="Hebr" typeface="Times New Roman"/>
        <a4:font xmlns:a4="http://schemas.openxmlformats.org/drawingml/2006/main" script="Uigh" typeface="Microsoft Uighur"/>
        <a4:font xmlns:a4="http://schemas.openxmlformats.org/drawingml/2006/main" script="Guru" typeface="Raavi"/>
        <a4:font xmlns:a4="http://schemas.openxmlformats.org/drawingml/2006/main" script="Cans" typeface="Euphemia"/>
        <a4:font xmlns:a4="http://schemas.openxmlformats.org/drawingml/2006/main" script="Jpan" typeface="ＭＳ Ｐゴシック"/>
        <a4:font xmlns:a4="http://schemas.openxmlformats.org/drawingml/2006/main" script="Arab" typeface="Times New Roman"/>
        <a4:font xmlns:a4="http://schemas.openxmlformats.org/drawingml/2006/main" script="Syrc" typeface="Estrangelo Edessa"/>
        <a4:font xmlns:a4="http://schemas.openxmlformats.org/drawingml/2006/main" script="Hang" typeface="맑은 고딕"/>
        <a4:font xmlns:a4="http://schemas.openxmlformats.org/drawingml/2006/main" script="Viet" typeface="Times New Roman"/>
        <a4:font xmlns:a4="http://schemas.openxmlformats.org/drawingml/2006/main" script="Thai" typeface="Angsana New"/>
        <a4:font xmlns:a4="http://schemas.openxmlformats.org/drawingml/2006/main" script="Yiii" typeface="Microsoft Yi Baiti"/>
        <a4:font xmlns:a4="http://schemas.openxmlformats.org/drawingml/2006/main" script="Thaa" typeface="MV Boli"/>
        <a4:font xmlns:a4="http://schemas.openxmlformats.org/drawingml/2006/main" script="Beng" typeface="Vrinda"/>
        <a4:font xmlns:a4="http://schemas.openxmlformats.org/drawingml/2006/main" script="Telu" typeface="Gautami"/>
        <a4:font xmlns:a4="http://schemas.openxmlformats.org/drawingml/2006/main" script="Knda" typeface="Tunga"/>
      </a3:majorFont>
      <a3:minorFont xmlns:a3="http://schemas.openxmlformats.org/drawingml/2006/main">
        <a4:latin xmlns:a4="http://schemas.openxmlformats.org/drawingml/2006/main" typeface="Calibri"/>
        <a4:ea xmlns:a4="http://schemas.openxmlformats.org/drawingml/2006/main" typeface=""/>
        <a4:cs xmlns:a4="http://schemas.openxmlformats.org/drawingml/2006/main" typeface=""/>
        <a4:font xmlns:a4="http://schemas.openxmlformats.org/drawingml/2006/main" script="Orya" typeface="Kalinga"/>
        <a4:font xmlns:a4="http://schemas.openxmlformats.org/drawingml/2006/main" script="Mlym" typeface="Kartika"/>
        <a4:font xmlns:a4="http://schemas.openxmlformats.org/drawingml/2006/main" script="Deva" typeface="Mangal"/>
        <a4:font xmlns:a4="http://schemas.openxmlformats.org/drawingml/2006/main" script="Mong" typeface="Mongolian Baiti"/>
        <a4:font xmlns:a4="http://schemas.openxmlformats.org/drawingml/2006/main" script="Ethi" typeface="Nyala"/>
        <a4:font xmlns:a4="http://schemas.openxmlformats.org/drawingml/2006/main" script="Geor" typeface="Sylfaen"/>
        <a4:font xmlns:a4="http://schemas.openxmlformats.org/drawingml/2006/main" script="Sinh" typeface="Iskoola Pota"/>
        <a4:font xmlns:a4="http://schemas.openxmlformats.org/drawingml/2006/main" script="Taml" typeface="Latha"/>
        <a4:font xmlns:a4="http://schemas.openxmlformats.org/drawingml/2006/main" script="Tibt" typeface="Microsoft Himalaya"/>
        <a4:font xmlns:a4="http://schemas.openxmlformats.org/drawingml/2006/main" script="Gujr" typeface="Shruti"/>
        <a4:font xmlns:a4="http://schemas.openxmlformats.org/drawingml/2006/main" script="Hant" typeface="新細明體"/>
        <a4:font xmlns:a4="http://schemas.openxmlformats.org/drawingml/2006/main" script="Khmr" typeface="DaunPenh"/>
        <a4:font xmlns:a4="http://schemas.openxmlformats.org/drawingml/2006/main" script="Laoo" typeface="DokChampa"/>
        <a4:font xmlns:a4="http://schemas.openxmlformats.org/drawingml/2006/main" script="Cher" typeface="Plantagenet Cherokee"/>
        <a4:font xmlns:a4="http://schemas.openxmlformats.org/drawingml/2006/main" script="Hans" typeface="宋体"/>
        <a4:font xmlns:a4="http://schemas.openxmlformats.org/drawingml/2006/main" script="Hebr" typeface="Arial"/>
        <a4:font xmlns:a4="http://schemas.openxmlformats.org/drawingml/2006/main" script="Uigh" typeface="Microsoft Uighur"/>
        <a4:font xmlns:a4="http://schemas.openxmlformats.org/drawingml/2006/main" script="Guru" typeface="Raavi"/>
        <a4:font xmlns:a4="http://schemas.openxmlformats.org/drawingml/2006/main" script="Cans" typeface="Euphemia"/>
        <a4:font xmlns:a4="http://schemas.openxmlformats.org/drawingml/2006/main" script="Jpan" typeface="ＭＳ Ｐゴシック"/>
        <a4:font xmlns:a4="http://schemas.openxmlformats.org/drawingml/2006/main" script="Arab" typeface="Arial"/>
        <a4:font xmlns:a4="http://schemas.openxmlformats.org/drawingml/2006/main" script="Syrc" typeface="Estrangelo Edessa"/>
        <a4:font xmlns:a4="http://schemas.openxmlformats.org/drawingml/2006/main" script="Hang" typeface="맑은 고딕"/>
        <a4:font xmlns:a4="http://schemas.openxmlformats.org/drawingml/2006/main" script="Viet" typeface="Arial"/>
        <a4:font xmlns:a4="http://schemas.openxmlformats.org/drawingml/2006/main" script="Thai" typeface="Cordia New"/>
        <a4:font xmlns:a4="http://schemas.openxmlformats.org/drawingml/2006/main" script="Yiii" typeface="Microsoft Yi Baiti"/>
        <a4:font xmlns:a4="http://schemas.openxmlformats.org/drawingml/2006/main" script="Thaa" typeface="MV Boli"/>
        <a4:font xmlns:a4="http://schemas.openxmlformats.org/drawingml/2006/main" script="Beng" typeface="Vrinda"/>
        <a4:font xmlns:a4="http://schemas.openxmlformats.org/drawingml/2006/main" script="Telu" typeface="Gautami"/>
        <a4:font xmlns:a4="http://schemas.openxmlformats.org/drawingml/2006/main" script="Knda" typeface="Tunga"/>
      </a3:minorFont>
    </a2:fontScheme>
    <a2:fmtScheme xmlns:a2="http://schemas.openxmlformats.org/drawingml/2006/main" name="Office">
      <a3:fillStyleLst xmlns:a3="http://schemas.openxmlformats.org/drawingml/2006/main">
        <a4:solidFill xmlns:a4="http://schemas.openxmlformats.org/drawingml/2006/main">
          <a5:schemeClr xmlns:a5="http://schemas.openxmlformats.org/drawingml/2006/main" val="phClr"/>
        </a4:solidFill>
        <a4:gradFill xmlns:a4="http://schemas.openxmlformats.org/drawingml/2006/main" rotWithShape="1">
          <a5:gsLst xmlns:a5="http://schemas.openxmlformats.org/drawingml/2006/main">
            <a6:gs xmlns:a6="http://schemas.openxmlformats.org/drawingml/2006/main" pos="0">
              <a7:schemeClr xmlns:a7="http://schemas.openxmlformats.org/drawingml/2006/main" val="phClr">
                <a8:tint xmlns:a8="http://schemas.openxmlformats.org/drawingml/2006/main" val="50000"/>
                <a8:satMod xmlns:a8="http://schemas.openxmlformats.org/drawingml/2006/main" val="300000"/>
              </a7:schemeClr>
            </a6:gs>
            <a6:gs xmlns:a6="http://schemas.openxmlformats.org/drawingml/2006/main" pos="35000">
              <a7:schemeClr xmlns:a7="http://schemas.openxmlformats.org/drawingml/2006/main" val="phClr">
                <a8:tint xmlns:a8="http://schemas.openxmlformats.org/drawingml/2006/main" val="37000"/>
                <a8:satMod xmlns:a8="http://schemas.openxmlformats.org/drawingml/2006/main" val="300000"/>
              </a7:schemeClr>
            </a6:gs>
            <a6:gs xmlns:a6="http://schemas.openxmlformats.org/drawingml/2006/main" pos="100000">
              <a7:schemeClr xmlns:a7="http://schemas.openxmlformats.org/drawingml/2006/main" val="phClr">
                <a8:tint xmlns:a8="http://schemas.openxmlformats.org/drawingml/2006/main" val="15000"/>
                <a8:satMod xmlns:a8="http://schemas.openxmlformats.org/drawingml/2006/main" val="350000"/>
              </a7:schemeClr>
            </a6:gs>
          </a5:gsLst>
          <a5:lin xmlns:a5="http://schemas.openxmlformats.org/drawingml/2006/main" ang="16200000" scaled="1"/>
          <a5:tileRect xmlns:a5="http://schemas.openxmlformats.org/drawingml/2006/main"/>
        </a4:gradFill>
        <a4:gradFill xmlns:a4="http://schemas.openxmlformats.org/drawingml/2006/main" rotWithShape="1">
          <a5:gsLst xmlns:a5="http://schemas.openxmlformats.org/drawingml/2006/main">
            <a6:gs xmlns:a6="http://schemas.openxmlformats.org/drawingml/2006/main" pos="0">
              <a7:schemeClr xmlns:a7="http://schemas.openxmlformats.org/drawingml/2006/main" val="phClr">
                <a8:shade xmlns:a8="http://schemas.openxmlformats.org/drawingml/2006/main" val="51000"/>
                <a8:satMod xmlns:a8="http://schemas.openxmlformats.org/drawingml/2006/main" val="130000"/>
              </a7:schemeClr>
            </a6:gs>
            <a6:gs xmlns:a6="http://schemas.openxmlformats.org/drawingml/2006/main" pos="80000">
              <a7:schemeClr xmlns:a7="http://schemas.openxmlformats.org/drawingml/2006/main" val="phClr">
                <a8:shade xmlns:a8="http://schemas.openxmlformats.org/drawingml/2006/main" val="93000"/>
                <a8:satMod xmlns:a8="http://schemas.openxmlformats.org/drawingml/2006/main" val="130000"/>
              </a7:schemeClr>
            </a6:gs>
            <a6:gs xmlns:a6="http://schemas.openxmlformats.org/drawingml/2006/main" pos="100000">
              <a7:schemeClr xmlns:a7="http://schemas.openxmlformats.org/drawingml/2006/main" val="phClr">
                <a8:shade xmlns:a8="http://schemas.openxmlformats.org/drawingml/2006/main" val="94000"/>
                <a8:satMod xmlns:a8="http://schemas.openxmlformats.org/drawingml/2006/main" val="135000"/>
              </a7:schemeClr>
            </a6:gs>
          </a5:gsLst>
          <a5:lin xmlns:a5="http://schemas.openxmlformats.org/drawingml/2006/main" ang="16200000" scaled="0"/>
          <a5:tileRect xmlns:a5="http://schemas.openxmlformats.org/drawingml/2006/main"/>
        </a4:gradFill>
      </a3:fillStyleLst>
      <a3:lnStyleLst xmlns:a3="http://schemas.openxmlformats.org/drawingml/2006/main">
        <a4:ln xmlns:a4="http://schemas.openxmlformats.org/drawingml/2006/main" w="9525" cap="flat" cmpd="sng" algn="ctr">
          <solidFill xmlns="http://schemas.openxmlformats.org/drawingml/2006/main">
            <a5:schemeClr xmlns:a5="http://schemas.openxmlformats.org/drawingml/2006/main" val="phClr">
              <a6:shade xmlns:a6="http://schemas.openxmlformats.org/drawingml/2006/main" val="95000"/>
              <a6:satMod xmlns:a6="http://schemas.openxmlformats.org/drawingml/2006/main" val="105000"/>
            </a5:schemeClr>
          </solidFill>
          <a5:prstDash xmlns:a5="http://schemas.openxmlformats.org/drawingml/2006/main" val="solid"/>
        </a4:ln>
        <a4:ln xmlns:a4="http://schemas.openxmlformats.org/drawingml/2006/main" w="25400" cap="flat" cmpd="sng" algn="ctr">
          <solidFill xmlns="http://schemas.openxmlformats.org/drawingml/2006/main">
            <a5:schemeClr xmlns:a5="http://schemas.openxmlformats.org/drawingml/2006/main" val="phClr"/>
          </solidFill>
          <a5:prstDash xmlns:a5="http://schemas.openxmlformats.org/drawingml/2006/main" val="solid"/>
        </a4:ln>
        <a4:ln xmlns:a4="http://schemas.openxmlformats.org/drawingml/2006/main" w="38100" cap="flat" cmpd="sng" algn="ctr">
          <solidFill xmlns="http://schemas.openxmlformats.org/drawingml/2006/main">
            <a5:schemeClr xmlns:a5="http://schemas.openxmlformats.org/drawingml/2006/main" val="phClr"/>
          </solidFill>
          <a5:prstDash xmlns:a5="http://schemas.openxmlformats.org/drawingml/2006/main" val="solid"/>
        </a4:ln>
      </a3:lnStyleLst>
      <a3:effectStyleLst xmlns:a3="http://schemas.openxmlformats.org/drawingml/2006/main">
        <a4:effectStyle xmlns:a4="http://schemas.openxmlformats.org/drawingml/2006/main">
          <a5:effectLst xmlns:a5="http://schemas.openxmlformats.org/drawingml/2006/main">
            <a6:outerShdw xmlns:a6="http://schemas.openxmlformats.org/drawingml/2006/main" blurRad="40000" dir="5400000" dist="20000" rotWithShape="0">
              <a7:srgbClr xmlns:a7="http://schemas.openxmlformats.org/drawingml/2006/main" val="000000">
                <a8:alpha xmlns:a8="http://schemas.openxmlformats.org/drawingml/2006/main" val="38000"/>
              </a7:srgbClr>
            </a6:outerShdw>
          </a5:effectLst>
        </a4:effectStyle>
        <a4:effectStyle xmlns:a4="http://schemas.openxmlformats.org/drawingml/2006/main">
          <a5:effectLst xmlns:a5="http://schemas.openxmlformats.org/drawingml/2006/main">
            <a6:outerShdw xmlns:a6="http://schemas.openxmlformats.org/drawingml/2006/main" blurRad="40000" dir="5400000" dist="23000" rotWithShape="0">
              <a7:srgbClr xmlns:a7="http://schemas.openxmlformats.org/drawingml/2006/main" val="000000">
                <a8:alpha xmlns:a8="http://schemas.openxmlformats.org/drawingml/2006/main" val="35000"/>
              </a7:srgbClr>
            </a6:outerShdw>
          </a5:effectLst>
        </a4:effectStyle>
        <a4:effectStyle xmlns:a4="http://schemas.openxmlformats.org/drawingml/2006/main">
          <a5:effectLst xmlns:a5="http://schemas.openxmlformats.org/drawingml/2006/main">
            <a6:outerShdw xmlns:a6="http://schemas.openxmlformats.org/drawingml/2006/main" blurRad="40000" dir="5400000" dist="23000" rotWithShape="0">
              <a7:srgbClr xmlns:a7="http://schemas.openxmlformats.org/drawingml/2006/main" val="000000">
                <a8:alpha xmlns:a8="http://schemas.openxmlformats.org/drawingml/2006/main" val="35000"/>
              </a7:srgbClr>
            </a6:outerShdw>
          </a5:effectLst>
          <a5:scene3d xmlns:a5="http://schemas.openxmlformats.org/drawingml/2006/main">
            <a6:camera xmlns:a6="http://schemas.openxmlformats.org/drawingml/2006/main" prst="orthographicFront">
              <a7:rot xmlns:a7="http://schemas.openxmlformats.org/drawingml/2006/main" lat="0" lon="0" rev="0"/>
            </a6:camera>
            <a6:lightRig xmlns:a6="http://schemas.openxmlformats.org/drawingml/2006/main" dir="t" rig="threePt">
              <a7:rot xmlns:a7="http://schemas.openxmlformats.org/drawingml/2006/main" lat="0" lon="0" rev="1200000"/>
            </a6:lightRig>
          </a5:scene3d>
          <a5:sp3d xmlns:a5="http://schemas.openxmlformats.org/drawingml/2006/main">
            <a6:bevelT xmlns:a6="http://schemas.openxmlformats.org/drawingml/2006/main" w="63500" h="25400" prst="circle"/>
          </a5:sp3d>
        </a4:effectStyle>
      </a3:effectStyleLst>
      <a3:bgFillStyleLst xmlns:a3="http://schemas.openxmlformats.org/drawingml/2006/main">
        <a4:solidFill xmlns:a4="http://schemas.openxmlformats.org/drawingml/2006/main">
          <a5:schemeClr xmlns:a5="http://schemas.openxmlformats.org/drawingml/2006/main" val="phClr"/>
        </a4:solidFill>
        <a4:gradFill xmlns:a4="http://schemas.openxmlformats.org/drawingml/2006/main" rotWithShape="1">
          <a5:gsLst xmlns:a5="http://schemas.openxmlformats.org/drawingml/2006/main">
            <a6:gs xmlns:a6="http://schemas.openxmlformats.org/drawingml/2006/main" pos="0">
              <a7:schemeClr xmlns:a7="http://schemas.openxmlformats.org/drawingml/2006/main" val="phClr">
                <a8:tint xmlns:a8="http://schemas.openxmlformats.org/drawingml/2006/main" val="40000"/>
                <a8:satMod xmlns:a8="http://schemas.openxmlformats.org/drawingml/2006/main" val="350000"/>
              </a7:schemeClr>
            </a6:gs>
            <a6:gs xmlns:a6="http://schemas.openxmlformats.org/drawingml/2006/main" pos="40000">
              <a7:schemeClr xmlns:a7="http://schemas.openxmlformats.org/drawingml/2006/main" val="phClr">
                <a8:tint xmlns:a8="http://schemas.openxmlformats.org/drawingml/2006/main" val="45000"/>
                <a8:shade xmlns:a8="http://schemas.openxmlformats.org/drawingml/2006/main" val="99000"/>
                <a8:satMod xmlns:a8="http://schemas.openxmlformats.org/drawingml/2006/main" val="350000"/>
              </a7:schemeClr>
            </a6:gs>
            <a6:gs xmlns:a6="http://schemas.openxmlformats.org/drawingml/2006/main" pos="100000">
              <a7:schemeClr xmlns:a7="http://schemas.openxmlformats.org/drawingml/2006/main" val="phClr">
                <a8:shade xmlns:a8="http://schemas.openxmlformats.org/drawingml/2006/main" val="20000"/>
                <a8:satMod xmlns:a8="http://schemas.openxmlformats.org/drawingml/2006/main" val="255000"/>
              </a7:schemeClr>
            </a6:gs>
          </a5:gsLst>
          <a5:path xmlns:a5="http://schemas.openxmlformats.org/drawingml/2006/main" path="circle">
            <a6:fillToRect xmlns:a6="http://schemas.openxmlformats.org/drawingml/2006/main" l="50000" t="-80000" r="50000" b="180000"/>
          </a5:path>
          <a5:tileRect xmlns:a5="http://schemas.openxmlformats.org/drawingml/2006/main"/>
        </a4:gradFill>
        <a4:gradFill xmlns:a4="http://schemas.openxmlformats.org/drawingml/2006/main" rotWithShape="1">
          <a5:gsLst xmlns:a5="http://schemas.openxmlformats.org/drawingml/2006/main">
            <a6:gs xmlns:a6="http://schemas.openxmlformats.org/drawingml/2006/main" pos="0">
              <a7:schemeClr xmlns:a7="http://schemas.openxmlformats.org/drawingml/2006/main" val="phClr">
                <a8:tint xmlns:a8="http://schemas.openxmlformats.org/drawingml/2006/main" val="80000"/>
                <a8:satMod xmlns:a8="http://schemas.openxmlformats.org/drawingml/2006/main" val="300000"/>
              </a7:schemeClr>
            </a6:gs>
            <a6:gs xmlns:a6="http://schemas.openxmlformats.org/drawingml/2006/main" pos="100000">
              <a7:schemeClr xmlns:a7="http://schemas.openxmlformats.org/drawingml/2006/main" val="phClr">
                <a8:shade xmlns:a8="http://schemas.openxmlformats.org/drawingml/2006/main" val="30000"/>
                <a8:satMod xmlns:a8="http://schemas.openxmlformats.org/drawingml/2006/main" val="200000"/>
              </a7:schemeClr>
            </a6:gs>
          </a5:gsLst>
          <a5:path xmlns:a5="http://schemas.openxmlformats.org/drawingml/2006/main" path="circle">
            <a6:fillToRect xmlns:a6="http://schemas.openxmlformats.org/drawingml/2006/main" l="50000" t="50000" r="50000" b="50000"/>
          </a5:path>
          <a5:tileRect xmlns:a5="http://schemas.openxmlformats.org/drawingml/2006/main"/>
        </a4:gradFill>
      </a3:bgFillStyleLst>
    </a2:fmtScheme>
  </a1:themeElements>
  <a:objectDefaults/>
</a:theme>
</file>

<file path=docProps/app.xml><?xml version="1.0" encoding="utf-8"?>
<Properties xmlns="http://schemas.openxmlformats.org/officeDocument/2006/extended-properties" xmlns:vt="http://schemas.openxmlformats.org/officeDocument/2006/docPropsVTypes">
  <TotalTime>1</TotalTime>
  <Application>Spire.Presentation for.NET 2.1.0.0</Application>
  <PresentationFormat>全屏显示(4:3)</PresentationFormat>
  <Slides>1</Slides>
  <ScaleCrop>false</ScaleCrop>
  <HeadingPairs>
    <vt:vector size="4" baseType="variant">
      <vt:variant>
        <vt:lpstr>主题</vt:lpstr>
      </vt:variant>
      <vt:variant>
        <vt:i4>1</vt:i4>
      </vt:variant>
      <vt:variant>
        <vt:lpstr>幻灯片标题</vt:lpstr>
      </vt:variant>
      <vt:variant>
        <vt:i4>1</vt:i4>
      </vt:variant>
    </vt:vector>
  </HeadingPair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
  <cp:revision>1</cp:revision>
  <dcterms:created xsi:type="dcterms:W3CDTF">2024-09-15T06:49:41.5940000Z</dcterms:created>
  <dcterms:modified xsi:type="dcterms:W3CDTF">2024-09-15T06:49:41.5940000Z</dcterms:modified>
</cp:coreProperties>
</file>